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28" r:id="rId6"/>
  </p:sldMasterIdLst>
  <p:notesMasterIdLst>
    <p:notesMasterId r:id="rId24"/>
  </p:notesMasterIdLst>
  <p:handoutMasterIdLst>
    <p:handoutMasterId r:id="rId25"/>
  </p:handoutMasterIdLst>
  <p:sldIdLst>
    <p:sldId id="1622" r:id="rId7"/>
    <p:sldId id="1612" r:id="rId8"/>
    <p:sldId id="1626" r:id="rId9"/>
    <p:sldId id="1627" r:id="rId10"/>
    <p:sldId id="1624" r:id="rId11"/>
    <p:sldId id="1625" r:id="rId12"/>
    <p:sldId id="1617" r:id="rId13"/>
    <p:sldId id="1610" r:id="rId14"/>
    <p:sldId id="1604" r:id="rId15"/>
    <p:sldId id="1584" r:id="rId16"/>
    <p:sldId id="1611" r:id="rId17"/>
    <p:sldId id="1623" r:id="rId18"/>
    <p:sldId id="1620" r:id="rId19"/>
    <p:sldId id="1613" r:id="rId20"/>
    <p:sldId id="1614" r:id="rId21"/>
    <p:sldId id="1615" r:id="rId22"/>
    <p:sldId id="1616"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22"/>
            <p14:sldId id="1612"/>
            <p14:sldId id="1626"/>
            <p14:sldId id="1627"/>
            <p14:sldId id="1624"/>
            <p14:sldId id="1625"/>
            <p14:sldId id="1617"/>
            <p14:sldId id="1610"/>
            <p14:sldId id="1604"/>
            <p14:sldId id="1584"/>
            <p14:sldId id="1611"/>
            <p14:sldId id="1623"/>
            <p14:sldId id="1620"/>
            <p14:sldId id="1613"/>
            <p14:sldId id="1614"/>
            <p14:sldId id="1615"/>
            <p14:sldId id="1616"/>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Allison Light" initials="AL" lastIdx="55" clrIdx="2">
    <p:extLst>
      <p:ext uri="{19B8F6BF-5375-455C-9EA6-DF929625EA0E}">
        <p15:presenceInfo xmlns:p15="http://schemas.microsoft.com/office/powerpoint/2012/main" userId="S-1-5-21-2127521184-1604012920-1887927527-9831225" providerId="AD"/>
      </p:ext>
    </p:extLst>
  </p:cmAuthor>
  <p:cmAuthor id="3" name="David Lin" initials="DL" lastIdx="2" clrIdx="3">
    <p:extLst>
      <p:ext uri="{19B8F6BF-5375-455C-9EA6-DF929625EA0E}">
        <p15:presenceInfo xmlns:p15="http://schemas.microsoft.com/office/powerpoint/2012/main" userId="S-1-5-21-2127521184-1604012920-1887927527-17910866" providerId="AD"/>
      </p:ext>
    </p:extLst>
  </p:cmAuthor>
  <p:cmAuthor id="4" name="Carol Hanna (GP)" initials="CH(" lastIdx="2" clrIdx="4">
    <p:extLst>
      <p:ext uri="{19B8F6BF-5375-455C-9EA6-DF929625EA0E}">
        <p15:presenceInfo xmlns:p15="http://schemas.microsoft.com/office/powerpoint/2012/main" userId="S-1-5-21-72051607-1745760036-109187956-147762" providerId="AD"/>
      </p:ext>
    </p:extLst>
  </p:cmAuthor>
  <p:cmAuthor id="5" name="Lindy Henry" initials="LH" lastIdx="30" clrIdx="5">
    <p:extLst>
      <p:ext uri="{19B8F6BF-5375-455C-9EA6-DF929625EA0E}">
        <p15:presenceInfo xmlns:p15="http://schemas.microsoft.com/office/powerpoint/2012/main" userId="1c152d28fa79e5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294"/>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5340" autoAdjust="0"/>
  </p:normalViewPr>
  <p:slideViewPr>
    <p:cSldViewPr snapToObjects="1">
      <p:cViewPr varScale="1">
        <p:scale>
          <a:sx n="54" d="100"/>
          <a:sy n="54" d="100"/>
        </p:scale>
        <p:origin x="1110" y="42"/>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microsoft.com/cognitive-services/en-us/blucup-zero-keyboard"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dvocacypublic.clouddam.microsoft.com/en-US/story/dutch-crafters-retail-microsoft-cognitive-servic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Summary</a:t>
            </a:r>
          </a:p>
          <a:p>
            <a:r>
              <a:rPr lang="en-US" sz="900" kern="1200" dirty="0">
                <a:solidFill>
                  <a:schemeClr val="tx1"/>
                </a:solidFill>
                <a:effectLst/>
                <a:latin typeface="Segoe UI Light" pitchFamily="34" charset="0"/>
                <a:ea typeface="+mn-ea"/>
                <a:cs typeface="+mn-cs"/>
              </a:rPr>
              <a:t>Millions of people worldwide have embraced Uber as a new means of reliable transportation and flexible income. To safeguard against fraud and enhance both driver and rider peace of mind, Uber uses the Face API, part of Microsoft Cognitive Services, to help ensure the driver using the app matches the account on file. The extra verification step is fast, works on all smartphones and in dim light, and scales to more than 1 million driver-partners. By using the Face API, Uber saved months of development work, time it could devote to tailoring the user experience.</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Challenge</a:t>
            </a:r>
          </a:p>
          <a:p>
            <a:r>
              <a:rPr lang="en-US" sz="900" kern="1200" dirty="0">
                <a:solidFill>
                  <a:schemeClr val="tx1"/>
                </a:solidFill>
                <a:effectLst/>
                <a:latin typeface="Segoe UI Light" pitchFamily="34" charset="0"/>
                <a:ea typeface="+mn-ea"/>
                <a:cs typeface="+mn-cs"/>
              </a:rPr>
              <a:t>Uber sends photos of drivers to riders as soon as their ride is on the way, but occasionally the Uber driver who shows up doesn’t look like</a:t>
            </a:r>
            <a:r>
              <a:rPr lang="en-US" sz="900" kern="1200" baseline="0" dirty="0">
                <a:solidFill>
                  <a:schemeClr val="tx1"/>
                </a:solidFill>
                <a:effectLst/>
                <a:latin typeface="Segoe UI Light" pitchFamily="34" charset="0"/>
                <a:ea typeface="+mn-ea"/>
                <a:cs typeface="+mn-cs"/>
              </a:rPr>
              <a:t> the person in the photo that the rider receives. Uber wanted to make sure that the person it had screened and approved was the person behind the wheel.</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Solution</a:t>
            </a:r>
          </a:p>
          <a:p>
            <a:r>
              <a:rPr lang="en-US" sz="900" kern="1200" dirty="0">
                <a:solidFill>
                  <a:schemeClr val="tx1"/>
                </a:solidFill>
                <a:effectLst/>
                <a:latin typeface="Segoe UI Light" pitchFamily="34" charset="0"/>
                <a:ea typeface="+mn-ea"/>
                <a:cs typeface="+mn-cs"/>
              </a:rPr>
              <a:t>Uber decided to use photo-matching to verify</a:t>
            </a:r>
            <a:r>
              <a:rPr lang="en-US" sz="900" kern="1200" baseline="0" dirty="0">
                <a:solidFill>
                  <a:schemeClr val="tx1"/>
                </a:solidFill>
                <a:effectLst/>
                <a:latin typeface="Segoe UI Light" pitchFamily="34" charset="0"/>
                <a:ea typeface="+mn-ea"/>
                <a:cs typeface="+mn-cs"/>
              </a:rPr>
              <a:t> drivers when they signed in to the Uber app. Drivers would periodically take and submit a selfie to verify their identity. Uber used the Microsoft Cognitive Services Face API to build its Real-Time ID Check feature. The Face API supported the ability to compare photos in varying pose, focus, and lighting conditions.</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a:solidFill>
                  <a:schemeClr val="tx1"/>
                </a:solidFill>
                <a:effectLst/>
                <a:latin typeface="Segoe UI Light" pitchFamily="34" charset="0"/>
                <a:ea typeface="+mn-ea"/>
                <a:cs typeface="+mn-cs"/>
              </a:rPr>
              <a:t>Benefits</a:t>
            </a:r>
          </a:p>
          <a:p>
            <a:pPr marL="171450" indent="-171450">
              <a:buFont typeface="Arial" panose="020B0604020202020204" pitchFamily="34" charset="0"/>
              <a:buChar char="•"/>
            </a:pPr>
            <a:r>
              <a:rPr lang="en-US" sz="900" b="0" kern="1200" dirty="0">
                <a:solidFill>
                  <a:schemeClr val="tx1"/>
                </a:solidFill>
                <a:effectLst/>
                <a:latin typeface="Segoe UI Light" pitchFamily="34" charset="0"/>
                <a:ea typeface="+mn-ea"/>
                <a:cs typeface="+mn-cs"/>
              </a:rPr>
              <a:t>Three-week development time and rapid time-to-market</a:t>
            </a:r>
            <a:r>
              <a:rPr lang="en-US" sz="900" b="0" kern="1200" baseline="0" dirty="0">
                <a:solidFill>
                  <a:schemeClr val="tx1"/>
                </a:solidFill>
                <a:effectLst/>
                <a:latin typeface="Segoe UI Light" pitchFamily="34" charset="0"/>
                <a:ea typeface="+mn-ea"/>
                <a:cs typeface="+mn-cs"/>
              </a:rPr>
              <a:t> with new driver authentication step</a:t>
            </a: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Amazing performance, which provides quick authentication without slowing down drivers</a:t>
            </a: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Very high photo-matching accuracy</a:t>
            </a: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Scalable to support up to 1 million users</a:t>
            </a:r>
          </a:p>
          <a:p>
            <a:endParaRPr lang="en-US" sz="900" b="1" u="sng" kern="1200" dirty="0">
              <a:solidFill>
                <a:schemeClr val="tx1"/>
              </a:solidFill>
              <a:effectLst/>
              <a:latin typeface="Segoe UI Light" pitchFamily="34" charset="0"/>
              <a:ea typeface="+mn-ea"/>
              <a:cs typeface="+mn-cs"/>
              <a:hlinkClick r:id="rId3"/>
            </a:endParaRPr>
          </a:p>
          <a:p>
            <a:r>
              <a:rPr lang="en-US" sz="900" u="sng" kern="1200" dirty="0">
                <a:solidFill>
                  <a:schemeClr val="tx1"/>
                </a:solidFill>
                <a:effectLst/>
                <a:latin typeface="Segoe UI Light" pitchFamily="34" charset="0"/>
                <a:ea typeface="+mn-ea"/>
                <a:cs typeface="+mn-cs"/>
              </a:rPr>
              <a:t>https://</a:t>
            </a:r>
            <a:r>
              <a:rPr lang="en-US" sz="900" u="sng" kern="1200" dirty="0" err="1">
                <a:solidFill>
                  <a:schemeClr val="tx1"/>
                </a:solidFill>
                <a:effectLst/>
                <a:latin typeface="Segoe UI Light" pitchFamily="34" charset="0"/>
                <a:ea typeface="+mn-ea"/>
                <a:cs typeface="+mn-cs"/>
              </a:rPr>
              <a:t>customers.microsoft.com</a:t>
            </a:r>
            <a:r>
              <a:rPr lang="en-US" sz="900" u="sng" kern="1200" dirty="0">
                <a:solidFill>
                  <a:schemeClr val="tx1"/>
                </a:solidFill>
                <a:effectLst/>
                <a:latin typeface="Segoe UI Light" pitchFamily="34" charset="0"/>
                <a:ea typeface="+mn-ea"/>
                <a:cs typeface="+mn-cs"/>
              </a:rPr>
              <a:t>/en-US/story/uber</a:t>
            </a:r>
            <a:r>
              <a:rPr lang="en-US" sz="900" u="sng" kern="1200" baseline="0" dirty="0">
                <a:solidFill>
                  <a:schemeClr val="tx1"/>
                </a:solidFill>
                <a:effectLst/>
                <a:latin typeface="Segoe UI Light" pitchFamily="34" charset="0"/>
                <a:ea typeface="+mn-ea"/>
                <a:cs typeface="+mn-cs"/>
              </a:rPr>
              <a:t> </a:t>
            </a:r>
            <a:endParaRPr lang="en-US" sz="900" b="1" u="sng" kern="1200" dirty="0">
              <a:solidFill>
                <a:schemeClr val="tx1"/>
              </a:solidFill>
              <a:effectLst/>
              <a:latin typeface="Segoe UI Light" pitchFamily="34" charset="0"/>
              <a:ea typeface="+mn-ea"/>
              <a:cs typeface="+mn-cs"/>
              <a:hlinkClick r:id="rId3"/>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5/1/2017 10:14 PM</a:t>
            </a:fld>
            <a:endParaRPr lang="en-US" dirty="0">
              <a:solidFill>
                <a:prstClr val="black"/>
              </a:solidFill>
            </a:endParaRPr>
          </a:p>
        </p:txBody>
      </p:sp>
    </p:spTree>
    <p:extLst>
      <p:ext uri="{BB962C8B-B14F-4D97-AF65-F5344CB8AC3E}">
        <p14:creationId xmlns:p14="http://schemas.microsoft.com/office/powerpoint/2010/main" val="1679224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Cognitive</a:t>
            </a:r>
            <a:r>
              <a:rPr lang="en-US" sz="900" kern="1200" baseline="0" dirty="0">
                <a:solidFill>
                  <a:schemeClr val="tx1"/>
                </a:solidFill>
                <a:effectLst/>
                <a:latin typeface="Segoe UI Light" pitchFamily="34" charset="0"/>
                <a:ea typeface="+mn-ea"/>
                <a:cs typeface="+mn-cs"/>
              </a:rPr>
              <a:t> Services product marketing team will be building case studies on the APIs on a regular basis.  Keep checking the Infopedia site for updates.  Additionally, the Azure product marketing team will be building case studies on Cognitive Services as part of the Cortana Intelligence Suite marketing program.  Depending on who your target audience is, you can use either or both team case studies on Cognitive Services.  </a:t>
            </a:r>
            <a:endParaRPr lang="en-US" sz="900" b="1" u="sng" kern="1200" dirty="0">
              <a:solidFill>
                <a:schemeClr val="tx1"/>
              </a:solidFill>
              <a:effectLst/>
              <a:latin typeface="Segoe UI Light" pitchFamily="34" charset="0"/>
              <a:ea typeface="+mn-ea"/>
              <a:cs typeface="+mn-cs"/>
              <a:hlinkClick r:id="rId3"/>
            </a:endParaRPr>
          </a:p>
          <a:p>
            <a:endParaRPr lang="en-US" sz="900" b="1" u="sng" kern="1200" dirty="0">
              <a:solidFill>
                <a:schemeClr val="tx1"/>
              </a:solidFill>
              <a:effectLst/>
              <a:latin typeface="Segoe UI Light" pitchFamily="34" charset="0"/>
              <a:ea typeface="+mn-ea"/>
              <a:cs typeface="+mn-cs"/>
              <a:hlinkClick r:id="rId4"/>
            </a:endParaRPr>
          </a:p>
          <a:p>
            <a:endParaRPr lang="en-US" sz="900" b="1" u="sng" kern="1200" dirty="0">
              <a:solidFill>
                <a:schemeClr val="tx1"/>
              </a:solidFill>
              <a:effectLst/>
              <a:latin typeface="Segoe UI Light" pitchFamily="34" charset="0"/>
              <a:ea typeface="+mn-ea"/>
              <a:cs typeface="+mn-cs"/>
              <a:hlinkClick r:id="rId4"/>
            </a:endParaRPr>
          </a:p>
          <a:p>
            <a:r>
              <a:rPr lang="en-US" sz="900" b="1" u="sng" kern="1200" dirty="0" err="1">
                <a:solidFill>
                  <a:schemeClr val="tx1"/>
                </a:solidFill>
                <a:effectLst/>
                <a:latin typeface="Segoe UI Light" pitchFamily="34" charset="0"/>
                <a:ea typeface="+mn-ea"/>
                <a:cs typeface="+mn-cs"/>
                <a:hlinkClick r:id="rId4"/>
              </a:rPr>
              <a:t>Blucup</a:t>
            </a:r>
            <a:endParaRPr lang="en-US" dirty="0">
              <a:effectLst/>
            </a:endParaRPr>
          </a:p>
          <a:p>
            <a:r>
              <a:rPr lang="en-US" sz="900" kern="1200" dirty="0">
                <a:solidFill>
                  <a:schemeClr val="tx1"/>
                </a:solidFill>
                <a:effectLst/>
                <a:latin typeface="Segoe UI Light" pitchFamily="34" charset="0"/>
                <a:ea typeface="+mn-ea"/>
                <a:cs typeface="+mn-cs"/>
              </a:rPr>
              <a:t>Finland-based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provides customers with accurate results and rich features—all while speeding development internally.</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5/1/2017 10:14 PM</a:t>
            </a:fld>
            <a:endParaRPr lang="en-US" dirty="0">
              <a:solidFill>
                <a:prstClr val="black"/>
              </a:solidFill>
            </a:endParaRPr>
          </a:p>
        </p:txBody>
      </p:sp>
    </p:spTree>
    <p:extLst>
      <p:ext uri="{BB962C8B-B14F-4D97-AF65-F5344CB8AC3E}">
        <p14:creationId xmlns:p14="http://schemas.microsoft.com/office/powerpoint/2010/main" val="4145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none" kern="1200" dirty="0">
                <a:solidFill>
                  <a:schemeClr val="tx1"/>
                </a:solidFill>
                <a:effectLst/>
                <a:latin typeface="Segoe UI Light" pitchFamily="34" charset="0"/>
                <a:ea typeface="+mn-ea"/>
                <a:cs typeface="+mn-cs"/>
              </a:rPr>
              <a:t>Summary</a:t>
            </a:r>
          </a:p>
          <a:p>
            <a:r>
              <a:rPr lang="en-US" sz="900" kern="1200" dirty="0">
                <a:solidFill>
                  <a:schemeClr val="tx1"/>
                </a:solidFill>
                <a:effectLst/>
                <a:latin typeface="Segoe UI Light" pitchFamily="34" charset="0"/>
                <a:ea typeface="+mn-ea"/>
                <a:cs typeface="+mn-cs"/>
              </a:rPr>
              <a:t>Pivothead makes wearable technology that looks like regular eyewear, but allows customers to shoot high-definition video, capture still images, and stream personal POV experiences live. Using Microsoft Cognitive Services APIs, Pivothead is working on a project for people with impaired vision, which incorporates software that translates images and text to speech, and provides detailed descriptions that help them “see” the world in front of them.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Challenge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Pivothead is a pioneer in wearable technology that combines eyeglasses with high-quality still and video cameras to allow people to create vivid point-of-view (POV) content and share what they see. Despite the company’s growing success, there was one challenge its researchers and engineers had never been able to overcome—creating a device that would provide a semblance of sight for people who are blind or visually impaired. For years, Pivothead had been working with university researchers on ideas for how to use the eyeglasses to support people with impaired vision but were never able to achieve a breakthrough until the company learned about the Microsoft Cognitive Services APIs.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Solution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Pivothead chose five of the Microsoft Cognitive Services APIs: Computer Vision, Emotion, Face, Speech, and Language Understanding Intelligent Service. Using those APIs in a prototype, Pivothead is building a smart device that looks like an ordinary pair of eyeglasses, but actually offers people who are visually impaired a window into the sighted world.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Benefits</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Ease of adding complex functionality to product with no need for a data scientist or a computer-vision expert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Fast development time</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New opportunities for the company and its products as the knowledge required to even attempt such projects was previously a barrier of entry</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5/1/2017 10:14 PM</a:t>
            </a:fld>
            <a:endParaRPr lang="en-US" dirty="0">
              <a:solidFill>
                <a:prstClr val="black"/>
              </a:solidFill>
            </a:endParaRPr>
          </a:p>
        </p:txBody>
      </p:sp>
    </p:spTree>
    <p:extLst>
      <p:ext uri="{BB962C8B-B14F-4D97-AF65-F5344CB8AC3E}">
        <p14:creationId xmlns:p14="http://schemas.microsoft.com/office/powerpoint/2010/main" val="635578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Summary</a:t>
            </a:r>
          </a:p>
          <a:p>
            <a:r>
              <a:rPr lang="en-US" sz="900" kern="1200" dirty="0">
                <a:solidFill>
                  <a:schemeClr val="tx1"/>
                </a:solidFill>
                <a:effectLst/>
                <a:latin typeface="Segoe UI Light" pitchFamily="34" charset="0"/>
                <a:ea typeface="+mn-ea"/>
                <a:cs typeface="+mn-cs"/>
              </a:rPr>
              <a:t>The great thing about online shopping is the huge number of products to see. The bad thing about online shopping is the huge number of products to see. </a:t>
            </a:r>
            <a:r>
              <a:rPr lang="en-US" sz="900" kern="1200" dirty="0" err="1">
                <a:solidFill>
                  <a:schemeClr val="tx1"/>
                </a:solidFill>
                <a:effectLst/>
                <a:latin typeface="Segoe UI Light" pitchFamily="34" charset="0"/>
                <a:ea typeface="+mn-ea"/>
                <a:cs typeface="+mn-cs"/>
              </a:rPr>
              <a:t>DutchCrafters</a:t>
            </a:r>
            <a:r>
              <a:rPr lang="en-US" sz="900" kern="1200" dirty="0">
                <a:solidFill>
                  <a:schemeClr val="tx1"/>
                </a:solidFill>
                <a:effectLst/>
                <a:latin typeface="Segoe UI Light" pitchFamily="34" charset="0"/>
                <a:ea typeface="+mn-ea"/>
                <a:cs typeface="+mn-cs"/>
              </a:rPr>
              <a:t>, an online furniture store, incorporated the Microsoft Cognitive Services Recommendations API into its website to help customers winnow through thousands of choices and find their dream furniture faster. With just a few days’ work, </a:t>
            </a:r>
            <a:r>
              <a:rPr lang="en-US" sz="900" kern="1200" dirty="0" err="1">
                <a:solidFill>
                  <a:schemeClr val="tx1"/>
                </a:solidFill>
                <a:effectLst/>
                <a:latin typeface="Segoe UI Light" pitchFamily="34" charset="0"/>
                <a:ea typeface="+mn-ea"/>
                <a:cs typeface="+mn-cs"/>
              </a:rPr>
              <a:t>DutchCrafters</a:t>
            </a:r>
            <a:r>
              <a:rPr lang="en-US" sz="900" kern="1200" dirty="0">
                <a:solidFill>
                  <a:schemeClr val="tx1"/>
                </a:solidFill>
                <a:effectLst/>
                <a:latin typeface="Segoe UI Light" pitchFamily="34" charset="0"/>
                <a:ea typeface="+mn-ea"/>
                <a:cs typeface="+mn-cs"/>
              </a:rPr>
              <a:t> added the API to its code and boosted the company’s conversion rate through smart product recommendations.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Challenge</a:t>
            </a:r>
          </a:p>
          <a:p>
            <a:r>
              <a:rPr lang="en-US" sz="900" kern="1200" dirty="0">
                <a:solidFill>
                  <a:schemeClr val="tx1"/>
                </a:solidFill>
                <a:effectLst/>
                <a:latin typeface="Segoe UI Light" pitchFamily="34" charset="0"/>
                <a:ea typeface="+mn-ea"/>
                <a:cs typeface="+mn-cs"/>
              </a:rPr>
              <a:t>The blessing of selling online is also the curse:</a:t>
            </a:r>
            <a:r>
              <a:rPr lang="en-US" sz="900" kern="1200" baseline="0" dirty="0">
                <a:solidFill>
                  <a:schemeClr val="tx1"/>
                </a:solidFill>
                <a:effectLst/>
                <a:latin typeface="Segoe UI Light" pitchFamily="34" charset="0"/>
                <a:ea typeface="+mn-ea"/>
                <a:cs typeface="+mn-cs"/>
              </a:rPr>
              <a:t> too many choices. </a:t>
            </a:r>
            <a:r>
              <a:rPr lang="en-US" sz="900" kern="1200" baseline="0" dirty="0" err="1">
                <a:solidFill>
                  <a:schemeClr val="tx1"/>
                </a:solidFill>
                <a:effectLst/>
                <a:latin typeface="Segoe UI Light" pitchFamily="34" charset="0"/>
                <a:ea typeface="+mn-ea"/>
                <a:cs typeface="+mn-cs"/>
              </a:rPr>
              <a:t>DutchCrafters</a:t>
            </a:r>
            <a:r>
              <a:rPr lang="en-US" sz="900" kern="1200" baseline="0" dirty="0">
                <a:solidFill>
                  <a:schemeClr val="tx1"/>
                </a:solidFill>
                <a:effectLst/>
                <a:latin typeface="Segoe UI Light" pitchFamily="34" charset="0"/>
                <a:ea typeface="+mn-ea"/>
                <a:cs typeface="+mn-cs"/>
              </a:rPr>
              <a:t> has more than 10,000 products on its website, each with customization options. Customers were abandoning the site in frustration, and the conversion rate was only 0.2 percent.</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Solution</a:t>
            </a:r>
          </a:p>
          <a:p>
            <a:r>
              <a:rPr lang="en-US" sz="900" kern="1200" dirty="0" err="1">
                <a:solidFill>
                  <a:schemeClr val="tx1"/>
                </a:solidFill>
                <a:effectLst/>
                <a:latin typeface="Segoe UI Light" pitchFamily="34" charset="0"/>
                <a:ea typeface="+mn-ea"/>
                <a:cs typeface="+mn-cs"/>
              </a:rPr>
              <a:t>DutchCrafters</a:t>
            </a:r>
            <a:r>
              <a:rPr lang="en-US" sz="900" kern="1200" baseline="0" dirty="0">
                <a:solidFill>
                  <a:schemeClr val="tx1"/>
                </a:solidFill>
                <a:effectLst/>
                <a:latin typeface="Segoe UI Light" pitchFamily="34" charset="0"/>
                <a:ea typeface="+mn-ea"/>
                <a:cs typeface="+mn-cs"/>
              </a:rPr>
              <a:t> guides online shoppers through its robust inventory by providing a recommendations capability that it built using the Microsoft Cognitive Services Recommendations API. </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Benefits</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Rapid development—about five days to integrate the Recommendations API into the company website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Instant addition of recommendations capability to all 10,000 products</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Three-times increase in conversion rate</a:t>
            </a:r>
          </a:p>
          <a:p>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http://advocacypublic.clouddam.microsoft.com/en-US/story/dutch-crafters-retail-microsoft-cognitive-services</a:t>
            </a:r>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5/1/2017 10:14 PM</a:t>
            </a:fld>
            <a:endParaRPr lang="en-US" dirty="0">
              <a:solidFill>
                <a:prstClr val="black"/>
              </a:solidFill>
            </a:endParaRPr>
          </a:p>
        </p:txBody>
      </p:sp>
    </p:spTree>
    <p:extLst>
      <p:ext uri="{BB962C8B-B14F-4D97-AF65-F5344CB8AC3E}">
        <p14:creationId xmlns:p14="http://schemas.microsoft.com/office/powerpoint/2010/main" val="816214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3:00</a:t>
            </a:r>
            <a:r>
              <a:rPr lang="en-US" baseline="0" dirty="0"/>
              <a:t> – 5:00</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689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689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CA7BC14-2010-4803-8417-CFE142EF07B0}"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1592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full case study here: http://advocacypublic.clouddam.microsoft.com/en-US/story/top-cooking-website-energizes-a-new-generation-of-cooks-with-personalized-recommendations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5/1/2017 10:14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38624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https://customers.microsoft.com/Pages/Download.aspx?id=19462 </a:t>
            </a:r>
          </a:p>
          <a:p>
            <a:r>
              <a:rPr lang="en-US" dirty="0">
                <a:effectLst/>
              </a:rPr>
              <a:t>French e-book subscription service </a:t>
            </a:r>
            <a:r>
              <a:rPr lang="en-US" dirty="0" err="1">
                <a:effectLst/>
              </a:rPr>
              <a:t>Youboox</a:t>
            </a:r>
            <a:r>
              <a:rPr lang="en-US" dirty="0">
                <a:effectLst/>
              </a:rPr>
              <a:t> saw its recommendation engine as its long-term-growth engine. But a home-grown upgrade was expensive.</a:t>
            </a:r>
            <a:r>
              <a:rPr lang="en-US" baseline="0" dirty="0">
                <a:effectLst/>
              </a:rPr>
              <a:t> </a:t>
            </a:r>
            <a:r>
              <a:rPr lang="en-US" dirty="0">
                <a:effectLst/>
              </a:rPr>
              <a:t>Microsoft Azure Machine Learning offered a fast, simple, low-cost alternative that produced really great recommendations. The company now sees more user activity on its site, as well as more users coming to the site through recommendations.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5/1/2017 10:14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8316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none" kern="1200" dirty="0">
                <a:solidFill>
                  <a:schemeClr val="tx1"/>
                </a:solidFill>
                <a:effectLst/>
                <a:latin typeface="Segoe UI Light" pitchFamily="34" charset="0"/>
                <a:ea typeface="+mn-ea"/>
                <a:cs typeface="+mn-cs"/>
              </a:rPr>
              <a:t>Summary</a:t>
            </a:r>
          </a:p>
          <a:p>
            <a:r>
              <a:rPr lang="en-US" sz="900" kern="1200" dirty="0">
                <a:solidFill>
                  <a:schemeClr val="tx1"/>
                </a:solidFill>
                <a:effectLst/>
                <a:latin typeface="Segoe UI Light" pitchFamily="34" charset="0"/>
                <a:ea typeface="+mn-ea"/>
                <a:cs typeface="+mn-cs"/>
              </a:rPr>
              <a:t>Cardinal Blue Software, with offices in both San Francisco and Taipei, makes PicCollage, a popular mobile app that allows users to combine photos, videos, captions, stickers, and special effects to create unique collages and images that they can share with friends. PicCollage is a top ranked app with more than 120 million downloads. Using a set of APIs from Microsoft Cognitive Services, Cardinal Blue is now expanding the capabilities of its apps and offering customers new ways to express their creativity.</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Challenge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Apple launched the iPhone and iPad, Cardinal Blue Software cofounders John Fan and Ching-Mei Chen recognized a new opportunity to develop mobile apps. They quickly narrowed it down the focus of the app to be related to photos and the result was PicCollage, an app that allows customers to display multiple photos on one screen and position them in various ways to form collages.  An important feature for PicCollage customers is the ability to search the Internet from within the app to find photos, videos, and other images—but Cardinal Blue encountered some serious problems with the first version of its web search feature which used the Google Image Search API.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Solution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After deciding to replace the Google API for web searching within PicCollage, the company researched a lot of alternatives. Cardinal Blue finally settled on the Bing Image Search API from Microsoft Cognitive Services. “Our key reasons for choosing the Bing Image Search API were its flexibility and power, plus its good ‘safe search’ capability,” Fan says. “Bing also allows related searches, which we’ll be adding to our app soon.”</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Benefits</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Provide</a:t>
            </a:r>
            <a:r>
              <a:rPr lang="en-US" sz="900" kern="1200" baseline="0" dirty="0">
                <a:solidFill>
                  <a:schemeClr val="tx1"/>
                </a:solidFill>
                <a:effectLst/>
                <a:latin typeface="Segoe UI Light" pitchFamily="34" charset="0"/>
                <a:ea typeface="+mn-ea"/>
                <a:cs typeface="+mn-cs"/>
              </a:rPr>
              <a:t> safer and m</a:t>
            </a:r>
            <a:r>
              <a:rPr lang="en-US" sz="900" kern="1200" dirty="0">
                <a:solidFill>
                  <a:schemeClr val="tx1"/>
                </a:solidFill>
                <a:effectLst/>
                <a:latin typeface="Segoe UI Light" pitchFamily="34" charset="0"/>
                <a:ea typeface="+mn-ea"/>
                <a:cs typeface="+mn-cs"/>
              </a:rPr>
              <a:t>ore relevant search results for users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apps and add new features quickly, sometimes in just hours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Implement complex</a:t>
            </a:r>
            <a:r>
              <a:rPr lang="en-US" sz="900" kern="1200" baseline="0" dirty="0">
                <a:solidFill>
                  <a:schemeClr val="tx1"/>
                </a:solidFill>
                <a:effectLst/>
                <a:latin typeface="Segoe UI Light" pitchFamily="34" charset="0"/>
                <a:ea typeface="+mn-ea"/>
                <a:cs typeface="+mn-cs"/>
              </a:rPr>
              <a:t> capabilities easily, and </a:t>
            </a:r>
            <a:r>
              <a:rPr lang="en-US" sz="900" kern="1200" dirty="0">
                <a:solidFill>
                  <a:schemeClr val="tx1"/>
                </a:solidFill>
                <a:effectLst/>
                <a:latin typeface="Segoe UI Light" pitchFamily="34" charset="0"/>
                <a:ea typeface="+mn-ea"/>
                <a:cs typeface="+mn-cs"/>
              </a:rPr>
              <a:t>focus on creative work and product functionality, rather than coding</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writing algorithms</a:t>
            </a:r>
          </a:p>
          <a:p>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5/1/2017 10:14 PM</a:t>
            </a:fld>
            <a:endParaRPr lang="en-US" dirty="0">
              <a:solidFill>
                <a:prstClr val="black"/>
              </a:solidFill>
            </a:endParaRPr>
          </a:p>
        </p:txBody>
      </p:sp>
    </p:spTree>
    <p:extLst>
      <p:ext uri="{BB962C8B-B14F-4D97-AF65-F5344CB8AC3E}">
        <p14:creationId xmlns:p14="http://schemas.microsoft.com/office/powerpoint/2010/main" val="362971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sz="900" kern="1200" dirty="0">
                <a:solidFill>
                  <a:schemeClr val="tx1"/>
                </a:solidFill>
                <a:effectLst/>
                <a:latin typeface="Segoe UI Light" pitchFamily="34" charset="0"/>
                <a:ea typeface="+mn-ea"/>
                <a:cs typeface="+mn-cs"/>
              </a:rPr>
              <a:t>Prism </a:t>
            </a:r>
            <a:r>
              <a:rPr lang="en-US" sz="900" kern="1200" dirty="0" err="1">
                <a:solidFill>
                  <a:schemeClr val="tx1"/>
                </a:solidFill>
                <a:effectLst/>
                <a:latin typeface="Segoe UI Light" pitchFamily="34" charset="0"/>
                <a:ea typeface="+mn-ea"/>
                <a:cs typeface="+mn-cs"/>
              </a:rPr>
              <a:t>Skylabs</a:t>
            </a:r>
            <a:r>
              <a:rPr lang="en-US" sz="900" kern="1200" dirty="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dirty="0"/>
          </a:p>
          <a:p>
            <a:r>
              <a:rPr lang="en-US" b="1" dirty="0"/>
              <a:t>Challenge</a:t>
            </a:r>
          </a:p>
          <a:p>
            <a:r>
              <a:rPr lang="en-US" dirty="0"/>
              <a:t>In</a:t>
            </a:r>
            <a:r>
              <a:rPr lang="en-US" baseline="0" dirty="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dirty="0"/>
          </a:p>
          <a:p>
            <a:endParaRPr lang="en-US" dirty="0"/>
          </a:p>
          <a:p>
            <a:r>
              <a:rPr lang="en-US" b="1" dirty="0"/>
              <a:t>Solution</a:t>
            </a:r>
          </a:p>
          <a:p>
            <a:r>
              <a:rPr lang="en-US" dirty="0"/>
              <a:t>Prism created its Vision</a:t>
            </a:r>
            <a:r>
              <a:rPr lang="en-US" baseline="0" dirty="0"/>
              <a:t> app using the Computer Vision API from Microsoft Cognitive Services and developed strategic partnerships with companies covering roughly 80 percent of the IP camera market</a:t>
            </a:r>
            <a:r>
              <a:rPr lang="en-US" dirty="0"/>
              <a:t>.</a:t>
            </a:r>
          </a:p>
          <a:p>
            <a:endParaRPr lang="en-US" dirty="0"/>
          </a:p>
          <a:p>
            <a:r>
              <a:rPr lang="en-US" b="1" dirty="0"/>
              <a:t>Benefits</a:t>
            </a:r>
          </a:p>
          <a:p>
            <a:pPr marL="174296" indent="-174296">
              <a:buFont typeface="Arial" panose="020B0604020202020204" pitchFamily="34" charset="0"/>
              <a:buChar char="•"/>
            </a:pPr>
            <a:r>
              <a:rPr lang="en-US" dirty="0"/>
              <a:t>No need for manual vide</a:t>
            </a:r>
            <a:r>
              <a:rPr lang="en-US" baseline="0" dirty="0"/>
              <a:t>o logging</a:t>
            </a:r>
            <a:endParaRPr lang="en-US" dirty="0"/>
          </a:p>
          <a:p>
            <a:pPr marL="174296" indent="-174296">
              <a:buFont typeface="Arial" panose="020B0604020202020204" pitchFamily="34" charset="0"/>
              <a:buChar char="•"/>
            </a:pPr>
            <a:r>
              <a:rPr lang="en-US" dirty="0"/>
              <a:t>Easy</a:t>
            </a:r>
            <a:r>
              <a:rPr lang="en-US" baseline="0" dirty="0"/>
              <a:t> a</a:t>
            </a:r>
            <a:r>
              <a:rPr lang="en-US" dirty="0"/>
              <a:t>ccess to sophisticated computer learning functionality</a:t>
            </a:r>
          </a:p>
          <a:p>
            <a:pPr marL="174296" indent="-174296">
              <a:buFont typeface="Arial" panose="020B0604020202020204" pitchFamily="34" charset="0"/>
              <a:buChar char="•"/>
            </a:pPr>
            <a:r>
              <a:rPr lang="en-US" dirty="0"/>
              <a:t>API is </a:t>
            </a:r>
            <a:r>
              <a:rPr lang="en-US" dirty="0" err="1"/>
              <a:t>pretrained</a:t>
            </a:r>
            <a:r>
              <a:rPr lang="en-US" baseline="0" dirty="0"/>
              <a:t> with an extensive library of people and objects </a:t>
            </a:r>
            <a:endParaRPr lang="en-US" dirty="0"/>
          </a:p>
          <a:p>
            <a:pPr marL="174296" indent="-174296">
              <a:buFont typeface="Arial" panose="020B0604020202020204" pitchFamily="34" charset="0"/>
              <a:buChar char="•"/>
            </a:pPr>
            <a:r>
              <a:rPr lang="en-US" baseline="0" dirty="0"/>
              <a:t>API calls were easy for developers to incorporate into the software</a:t>
            </a:r>
            <a:endParaRPr lang="en-US" dirty="0"/>
          </a:p>
          <a:p>
            <a:pPr marL="174296" indent="-174296">
              <a:buFont typeface="Arial" panose="020B0604020202020204" pitchFamily="34" charset="0"/>
              <a:buChar char="•"/>
            </a:pPr>
            <a:r>
              <a:rPr lang="en-US" dirty="0"/>
              <a:t>Additional APIs offer</a:t>
            </a:r>
            <a:r>
              <a:rPr lang="en-US" baseline="0" dirty="0"/>
              <a:t> the potential to enhance and expand the solution </a:t>
            </a:r>
            <a:endParaRPr lang="en-US" dirty="0"/>
          </a:p>
          <a:p>
            <a:pPr marL="174296" indent="-174296">
              <a:buFont typeface="Arial" panose="020B0604020202020204" pitchFamily="34" charset="0"/>
              <a:buChar char="•"/>
            </a:pPr>
            <a:endParaRPr lang="en-US" dirty="0"/>
          </a:p>
          <a:p>
            <a:r>
              <a:rPr lang="en-US" sz="900" u="sng" kern="1200" dirty="0">
                <a:solidFill>
                  <a:schemeClr val="tx1"/>
                </a:solidFill>
                <a:effectLst/>
                <a:latin typeface="Segoe UI Light" pitchFamily="34" charset="0"/>
                <a:ea typeface="+mn-ea"/>
                <a:cs typeface="+mn-cs"/>
                <a:hlinkClick r:id="rId3"/>
              </a:rPr>
              <a:t>https://customers.microsoft.com/en-us/story/prism-skylabs-cognitive-services</a:t>
            </a:r>
            <a:endParaRPr lang="en-US" b="1" u="sng" dirty="0">
              <a:hlinkClick r:id="rId4"/>
            </a:endParaRPr>
          </a:p>
        </p:txBody>
      </p:sp>
      <p:sp>
        <p:nvSpPr>
          <p:cNvPr id="4" name="Footer Placeholder 3"/>
          <p:cNvSpPr>
            <a:spLocks noGrp="1"/>
          </p:cNvSpPr>
          <p:nvPr>
            <p:ph type="ftr" sz="quarter" idx="10"/>
          </p:nvPr>
        </p:nvSpPr>
        <p:spPr/>
        <p:txBody>
          <a:bodyPr/>
          <a:lstStyle/>
          <a:p>
            <a:pPr defTabSz="92927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48247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defTabSz="92927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62780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Many applications and websites need to ensure that their photos of people display properly when reformatting for responsive design. To deliver accurate face-based images, </a:t>
            </a:r>
            <a:r>
              <a:rPr lang="en-US" dirty="0" err="1"/>
              <a:t>Cloudinary</a:t>
            </a:r>
            <a:r>
              <a:rPr lang="en-US" dirty="0"/>
              <a:t> used the Microsoft Cognitive Services Face API to add precise facial detection capabilities to its image management service in just two weeks. Hundreds of customers use the capabilities to crop millions of images a month automatically and accurately, and </a:t>
            </a:r>
            <a:r>
              <a:rPr lang="en-US" dirty="0" err="1"/>
              <a:t>Cloudinary</a:t>
            </a:r>
            <a:r>
              <a:rPr lang="en-US" dirty="0"/>
              <a:t> is exploring other Cognitive Services APIs to further improve its service.</a:t>
            </a:r>
          </a:p>
          <a:p>
            <a:endParaRPr lang="en-US" dirty="0"/>
          </a:p>
          <a:p>
            <a:r>
              <a:rPr lang="en-US" b="1" dirty="0"/>
              <a:t>Challenge</a:t>
            </a:r>
          </a:p>
          <a:p>
            <a:r>
              <a:rPr lang="en-US" dirty="0"/>
              <a:t>Customers began asking </a:t>
            </a:r>
            <a:r>
              <a:rPr lang="en-US" dirty="0" err="1"/>
              <a:t>Cloudinary</a:t>
            </a:r>
            <a:r>
              <a:rPr lang="en-US" dirty="0"/>
              <a:t> for more sophisticated image processing functionality around photos with faces: the ability to accurately detect the location of facial features, the age and gender of individuals in photos, and other features. </a:t>
            </a:r>
            <a:r>
              <a:rPr lang="en-US" dirty="0" err="1"/>
              <a:t>Cloudinary</a:t>
            </a:r>
            <a:r>
              <a:rPr lang="en-US" dirty="0"/>
              <a:t> wanted to get a highly accurate facial detection capability to market as quickly as possible.</a:t>
            </a:r>
          </a:p>
          <a:p>
            <a:endParaRPr lang="en-US" dirty="0"/>
          </a:p>
          <a:p>
            <a:r>
              <a:rPr lang="en-US" b="1" dirty="0"/>
              <a:t>Solution</a:t>
            </a:r>
          </a:p>
          <a:p>
            <a:r>
              <a:rPr lang="en-US" dirty="0" err="1"/>
              <a:t>Cloudinary</a:t>
            </a:r>
            <a:r>
              <a:rPr lang="en-US" dirty="0"/>
              <a:t> turned to Microsoft and used the Microsoft Cognitive Services Face API to create a new feature called Advanced Facial Attributes Detection.</a:t>
            </a:r>
          </a:p>
          <a:p>
            <a:endParaRPr lang="en-US" dirty="0"/>
          </a:p>
          <a:p>
            <a:r>
              <a:rPr lang="en-US" b="1" dirty="0"/>
              <a:t>Benefits</a:t>
            </a:r>
          </a:p>
          <a:p>
            <a:pPr marL="174296" indent="-174296">
              <a:buFont typeface="Arial" panose="020B0604020202020204" pitchFamily="34" charset="0"/>
              <a:buChar char="•"/>
            </a:pPr>
            <a:r>
              <a:rPr lang="en-US" dirty="0"/>
              <a:t>Highly accurate facial recognition</a:t>
            </a:r>
          </a:p>
          <a:p>
            <a:pPr marL="174296" indent="-174296">
              <a:buFont typeface="Arial" panose="020B0604020202020204" pitchFamily="34" charset="0"/>
              <a:buChar char="•"/>
            </a:pPr>
            <a:r>
              <a:rPr lang="en-US" dirty="0"/>
              <a:t>Rapid integration into </a:t>
            </a:r>
            <a:r>
              <a:rPr lang="en-US" dirty="0" err="1"/>
              <a:t>Cloudinary</a:t>
            </a:r>
            <a:r>
              <a:rPr lang="en-US" dirty="0"/>
              <a:t> application</a:t>
            </a:r>
          </a:p>
          <a:p>
            <a:pPr marL="174296" indent="-174296">
              <a:buFont typeface="Arial" panose="020B0604020202020204" pitchFamily="34" charset="0"/>
              <a:buChar char="•"/>
            </a:pPr>
            <a:r>
              <a:rPr lang="en-US" dirty="0"/>
              <a:t>Great flexibility for developers to transform images on the fly</a:t>
            </a:r>
          </a:p>
          <a:p>
            <a:pPr marL="174296" indent="-174296">
              <a:buFont typeface="Arial" panose="020B0604020202020204" pitchFamily="34" charset="0"/>
              <a:buChar char="•"/>
            </a:pPr>
            <a:r>
              <a:rPr lang="en-US" dirty="0"/>
              <a:t>Great stability, even when processing millions of requests</a:t>
            </a:r>
          </a:p>
          <a:p>
            <a:pPr marL="174296" indent="-174296">
              <a:buFont typeface="Arial" panose="020B0604020202020204" pitchFamily="34" charset="0"/>
              <a:buChar char="•"/>
            </a:pPr>
            <a:r>
              <a:rPr lang="en-US" dirty="0"/>
              <a:t>Free </a:t>
            </a:r>
            <a:r>
              <a:rPr lang="en-US" dirty="0" err="1"/>
              <a:t>Cloudinary</a:t>
            </a:r>
            <a:r>
              <a:rPr lang="en-US" dirty="0"/>
              <a:t> staff to focus on other innovations</a:t>
            </a:r>
          </a:p>
          <a:p>
            <a:pPr marL="174296" indent="-174296">
              <a:buFont typeface="Arial" panose="020B0604020202020204" pitchFamily="34" charset="0"/>
              <a:buChar char="•"/>
            </a:pPr>
            <a:endParaRPr lang="en-US" dirty="0"/>
          </a:p>
          <a:p>
            <a:r>
              <a:rPr lang="en-US" u="sng" dirty="0"/>
              <a:t>https://customers.microsoft.com/en-us/story/cloudinary-cognitive-services</a:t>
            </a:r>
            <a:endParaRPr lang="en-US" b="1" u="sng" dirty="0">
              <a:hlinkClick r:id="rId3"/>
            </a:endParaRPr>
          </a:p>
        </p:txBody>
      </p:sp>
      <p:sp>
        <p:nvSpPr>
          <p:cNvPr id="4" name="Footer Placeholder 3"/>
          <p:cNvSpPr>
            <a:spLocks noGrp="1"/>
          </p:cNvSpPr>
          <p:nvPr>
            <p:ph type="ftr" sz="quarter" idx="10"/>
          </p:nvPr>
        </p:nvSpPr>
        <p:spPr/>
        <p:txBody>
          <a:bodyPr/>
          <a:lstStyle/>
          <a:p>
            <a:pPr defTabSz="92927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35527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sz="900" kern="1200" dirty="0" err="1">
                <a:solidFill>
                  <a:schemeClr val="tx1"/>
                </a:solidFill>
                <a:effectLst/>
                <a:latin typeface="Segoe UI Light" pitchFamily="34" charset="0"/>
                <a:ea typeface="+mn-ea"/>
                <a:cs typeface="+mn-cs"/>
              </a:rPr>
              <a:t>GrayMeta</a:t>
            </a:r>
            <a:r>
              <a:rPr lang="en-US" sz="900" kern="1200" dirty="0">
                <a:solidFill>
                  <a:schemeClr val="tx1"/>
                </a:solidFill>
                <a:effectLst/>
                <a:latin typeface="Segoe UI Light" pitchFamily="34" charset="0"/>
                <a:ea typeface="+mn-ea"/>
                <a:cs typeface="+mn-cs"/>
              </a:rPr>
              <a:t> helps companies make sense of ever-expanding accumulated storehouses of digital data. Its </a:t>
            </a:r>
            <a:r>
              <a:rPr lang="en-US" sz="900" kern="1200" dirty="0" err="1">
                <a:solidFill>
                  <a:schemeClr val="tx1"/>
                </a:solidFill>
                <a:effectLst/>
                <a:latin typeface="Segoe UI Light" pitchFamily="34" charset="0"/>
                <a:ea typeface="+mn-ea"/>
                <a:cs typeface="+mn-cs"/>
              </a:rPr>
              <a:t>GrayMeta</a:t>
            </a:r>
            <a:r>
              <a:rPr lang="en-US" sz="900" kern="1200" dirty="0">
                <a:solidFill>
                  <a:schemeClr val="tx1"/>
                </a:solidFill>
                <a:effectLst/>
                <a:latin typeface="Segoe UI Light" pitchFamily="34" charset="0"/>
                <a:ea typeface="+mn-ea"/>
                <a:cs typeface="+mn-cs"/>
              </a:rPr>
              <a:t> Platform product collects and organizes metadata from a company’s digital storehouse, and with Microsoft Cognitive Services APIs, it can also analyze video files and determine who and what is contained within them. This is an important benefit for the firm’s broadcast and media customers, who can now understand and easily locate the content that they own and make full use of their digital assets.</a:t>
            </a:r>
            <a:r>
              <a:rPr lang="en-US" dirty="0">
                <a:effectLst/>
              </a:rPr>
              <a:t> </a:t>
            </a:r>
            <a:endParaRPr lang="en-US" sz="900" kern="1200" dirty="0">
              <a:solidFill>
                <a:schemeClr val="tx1"/>
              </a:solidFill>
              <a:effectLst/>
              <a:latin typeface="Segoe UI Light" pitchFamily="34" charset="0"/>
              <a:ea typeface="+mn-ea"/>
              <a:cs typeface="+mn-cs"/>
            </a:endParaRPr>
          </a:p>
          <a:p>
            <a:endParaRPr lang="en-US" dirty="0"/>
          </a:p>
          <a:p>
            <a:r>
              <a:rPr lang="en-US" b="1" dirty="0"/>
              <a:t>Challenge</a:t>
            </a:r>
          </a:p>
          <a:p>
            <a:r>
              <a:rPr lang="en-US" sz="900" kern="1200" dirty="0">
                <a:solidFill>
                  <a:schemeClr val="tx1"/>
                </a:solidFill>
                <a:effectLst/>
                <a:latin typeface="Segoe UI Light" pitchFamily="34" charset="0"/>
                <a:ea typeface="+mn-ea"/>
                <a:cs typeface="+mn-cs"/>
              </a:rPr>
              <a:t>Companies’ digital files are valuable assets, but many organizations struggle with the sheer number of files and the fact that they are all over the place.</a:t>
            </a:r>
            <a:r>
              <a:rPr lang="en-US" dirty="0">
                <a:effectLst/>
              </a:rPr>
              <a:t> Broadcast</a:t>
            </a:r>
            <a:r>
              <a:rPr lang="en-US" baseline="0" dirty="0">
                <a:effectLst/>
              </a:rPr>
              <a:t> and media firms may spend days or weeks searching through archives to find particular footage, or they may opt to reshoot footage that they already own but can’t locate. </a:t>
            </a:r>
            <a:r>
              <a:rPr lang="en-US" baseline="0" dirty="0" err="1">
                <a:effectLst/>
              </a:rPr>
              <a:t>GrayMeta</a:t>
            </a:r>
            <a:r>
              <a:rPr lang="en-US" baseline="0" dirty="0">
                <a:effectLst/>
              </a:rPr>
              <a:t> wanted to expand its metadata platform to also index the content of files to make it easy to find specific video content within the archives.</a:t>
            </a:r>
            <a:endParaRPr lang="en-US" dirty="0">
              <a:effectLst/>
            </a:endParaRPr>
          </a:p>
          <a:p>
            <a:endParaRPr lang="en-US" dirty="0"/>
          </a:p>
          <a:p>
            <a:r>
              <a:rPr lang="en-US" b="1" dirty="0"/>
              <a:t>Solution</a:t>
            </a:r>
          </a:p>
          <a:p>
            <a:r>
              <a:rPr lang="en-US" dirty="0" err="1"/>
              <a:t>GrayMeta</a:t>
            </a:r>
            <a:r>
              <a:rPr lang="en-US" dirty="0"/>
              <a:t> added the Cognitive</a:t>
            </a:r>
            <a:r>
              <a:rPr lang="en-US" baseline="0" dirty="0"/>
              <a:t> Services Computer Vision API, Face API, and Emotion API to the </a:t>
            </a:r>
            <a:r>
              <a:rPr lang="en-US" baseline="0" dirty="0" err="1"/>
              <a:t>GrayMeta</a:t>
            </a:r>
            <a:r>
              <a:rPr lang="en-US" baseline="0" dirty="0"/>
              <a:t> Platform to quickly and easily analyze and tag the contents of video files based on content.</a:t>
            </a:r>
            <a:endParaRPr lang="en-US" dirty="0"/>
          </a:p>
          <a:p>
            <a:endParaRPr lang="en-US" dirty="0"/>
          </a:p>
          <a:p>
            <a:r>
              <a:rPr lang="en-US" b="1" dirty="0"/>
              <a:t>Benefits</a:t>
            </a:r>
          </a:p>
          <a:p>
            <a:pPr marL="174296" indent="-174296">
              <a:buFont typeface="Arial" panose="020B0604020202020204" pitchFamily="34" charset="0"/>
              <a:buChar char="•"/>
            </a:pPr>
            <a:r>
              <a:rPr lang="en-US" dirty="0"/>
              <a:t>Video content owners no longer need to manually view and tag footage</a:t>
            </a:r>
          </a:p>
          <a:p>
            <a:pPr marL="174296" indent="-174296">
              <a:buFont typeface="Arial" panose="020B0604020202020204" pitchFamily="34" charset="0"/>
              <a:buChar char="•"/>
            </a:pPr>
            <a:r>
              <a:rPr lang="en-US" dirty="0"/>
              <a:t>The Computer Vision API includes</a:t>
            </a:r>
            <a:r>
              <a:rPr lang="en-US" baseline="0" dirty="0"/>
              <a:t> celebrity recognition – a key concern for media companies</a:t>
            </a:r>
            <a:endParaRPr lang="en-US" dirty="0"/>
          </a:p>
          <a:p>
            <a:pPr marL="174296" indent="-174296">
              <a:buFont typeface="Arial" panose="020B0604020202020204" pitchFamily="34" charset="0"/>
              <a:buChar char="•"/>
            </a:pPr>
            <a:r>
              <a:rPr lang="en-US" dirty="0" err="1"/>
              <a:t>GrayMeta</a:t>
            </a:r>
            <a:r>
              <a:rPr lang="en-US" dirty="0"/>
              <a:t> platform now includes advanced</a:t>
            </a:r>
            <a:r>
              <a:rPr lang="en-US" baseline="0" dirty="0"/>
              <a:t> computer learning with easy product integration</a:t>
            </a:r>
            <a:endParaRPr lang="en-US" dirty="0"/>
          </a:p>
          <a:p>
            <a:pPr marL="174296" indent="-174296">
              <a:buFont typeface="Arial" panose="020B0604020202020204" pitchFamily="34" charset="0"/>
              <a:buChar char="•"/>
            </a:pPr>
            <a:r>
              <a:rPr lang="en-US" baseline="0" dirty="0"/>
              <a:t>APIs eliminate the need to have a team of data scientists on hand</a:t>
            </a:r>
            <a:endParaRPr lang="en-US" dirty="0"/>
          </a:p>
          <a:p>
            <a:pPr marL="174296" indent="-174296">
              <a:buFont typeface="Arial" panose="020B0604020202020204" pitchFamily="34" charset="0"/>
              <a:buChar char="•"/>
            </a:pPr>
            <a:r>
              <a:rPr lang="en-US" baseline="0" dirty="0"/>
              <a:t>Using a Microsoft solution provides reliability, uptime, and resources to maintain a leading-edge solution </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https://customers.microsoft.com/en-us/story/graymeta-media-cable-cognitive-services </a:t>
            </a:r>
          </a:p>
        </p:txBody>
      </p:sp>
      <p:sp>
        <p:nvSpPr>
          <p:cNvPr id="4" name="Footer Placeholder 3"/>
          <p:cNvSpPr>
            <a:spLocks noGrp="1"/>
          </p:cNvSpPr>
          <p:nvPr>
            <p:ph type="ftr" sz="quarter" idx="10"/>
          </p:nvPr>
        </p:nvSpPr>
        <p:spPr/>
        <p:txBody>
          <a:bodyPr/>
          <a:lstStyle/>
          <a:p>
            <a:pPr defTabSz="92927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68943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none" kern="1200" dirty="0">
                <a:solidFill>
                  <a:schemeClr val="tx1"/>
                </a:solidFill>
                <a:effectLst/>
                <a:latin typeface="Segoe UI Light" pitchFamily="34" charset="0"/>
                <a:ea typeface="+mn-ea"/>
                <a:cs typeface="+mn-cs"/>
              </a:rPr>
              <a:t>Summary</a:t>
            </a:r>
          </a:p>
          <a:p>
            <a:r>
              <a:rPr lang="en-US" sz="900" kern="1200" dirty="0">
                <a:solidFill>
                  <a:schemeClr val="tx1"/>
                </a:solidFill>
                <a:effectLst/>
                <a:latin typeface="Segoe UI Light" pitchFamily="34" charset="0"/>
                <a:ea typeface="+mn-ea"/>
                <a:cs typeface="+mn-cs"/>
              </a:rPr>
              <a:t>App developer WildWorld provides a unique online social-shopping community where people who are passionate about outdoor recreation (and gear) connect through shared experiences. People browse photos, identify and locate the products they see, and purchase them online at the best prices. The company switched from the Google Custom Search Engine to Bing APIs provided by Microsoft Cognitive Services to gain scalability, offer consumers far more comprehensive results, and accelerate its entrance into new vertical markets.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Challenge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WildWorld designed its app as an online social-shopping community where consumers devoted to outdoor recreation can post photos and stories about their adventures, browse the profiles of people who share their passions, and identify then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purchase products that interest them. The company first used the Google Custom Search Engine to power its app but soon realized that the Google solution limited scalability, constrained the user experience, and failed to provide consumers with a full range of shopping choices.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Solution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WildWorld replaced the Google Custom Search Engine with two Bing application programming interfaces (APIs) from Microsoft Cognitive Services—the Bing Image Search API and the Bing Autosuggest API—to achieve “infinite scalability,” provide comprehensive image searching, and save people time when they enter search terms. “We think what Microsoft has created is extraordinary,” says WildWorld Chief Executive Officer Brett O’Brien. “By combining the Bing APIs with our technology and user experience, we power an innovative new way for consumers to interact with shoppable photos and the products associated with their experiences.”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Benefits</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Build highly scalable applications</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Add new features and capabilities quickly and easily, with</a:t>
            </a:r>
            <a:r>
              <a:rPr lang="en-US" sz="900" kern="1200" baseline="0" dirty="0">
                <a:solidFill>
                  <a:schemeClr val="tx1"/>
                </a:solidFill>
                <a:effectLst/>
                <a:latin typeface="Segoe UI Light" pitchFamily="34" charset="0"/>
                <a:ea typeface="+mn-ea"/>
                <a:cs typeface="+mn-cs"/>
              </a:rPr>
              <a:t> just a few lines of code</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Position the company to move easily into new markets</a:t>
            </a:r>
            <a:endParaRPr lang="en-US" sz="900" b="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5/1/2017 10:14 PM</a:t>
            </a:fld>
            <a:endParaRPr lang="en-US" dirty="0">
              <a:solidFill>
                <a:prstClr val="black"/>
              </a:solidFill>
            </a:endParaRPr>
          </a:p>
        </p:txBody>
      </p:sp>
    </p:spTree>
    <p:extLst>
      <p:ext uri="{BB962C8B-B14F-4D97-AF65-F5344CB8AC3E}">
        <p14:creationId xmlns:p14="http://schemas.microsoft.com/office/powerpoint/2010/main" val="4138540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Here’s a preview of the Seeing AI project, which started as a research project that helps people who are visually impaired or blind to understand who and what is around them. </a:t>
            </a:r>
          </a:p>
          <a:p>
            <a:endParaRPr lang="en-US" dirty="0"/>
          </a:p>
          <a:p>
            <a:pPr>
              <a:spcAft>
                <a:spcPts val="1800"/>
              </a:spcAft>
            </a:pPr>
            <a:r>
              <a:rPr lang="en-US" sz="900" dirty="0">
                <a:solidFill>
                  <a:schemeClr val="bg1"/>
                </a:solidFill>
              </a:rPr>
              <a:t>The app will use computer vision, image &amp; speech recognition, natural language processing and machine learning from Microsoft Cognitive Services.</a:t>
            </a:r>
            <a:r>
              <a:rPr lang="en-US" sz="900" baseline="0" dirty="0">
                <a:solidFill>
                  <a:schemeClr val="bg1"/>
                </a:solidFill>
              </a:rPr>
              <a:t> </a:t>
            </a:r>
            <a:r>
              <a:rPr lang="en-US" sz="900">
                <a:solidFill>
                  <a:schemeClr val="bg1"/>
                </a:solidFill>
              </a:rPr>
              <a:t>The project </a:t>
            </a:r>
            <a:r>
              <a:rPr lang="en-US" sz="900" dirty="0">
                <a:solidFill>
                  <a:schemeClr val="bg1"/>
                </a:solidFill>
              </a:rPr>
              <a:t>is under development and is not available today but it shows what’s possible with the APIs. </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5147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Cognitive</a:t>
            </a:r>
            <a:r>
              <a:rPr lang="en-US" sz="900" kern="1200" baseline="0" dirty="0">
                <a:solidFill>
                  <a:schemeClr val="tx1"/>
                </a:solidFill>
                <a:effectLst/>
                <a:latin typeface="Segoe UI Light" pitchFamily="34" charset="0"/>
                <a:ea typeface="+mn-ea"/>
                <a:cs typeface="+mn-cs"/>
              </a:rPr>
              <a:t> Services product marketing team will be building case studies on the APIs on a regular basis.  Keep checking the Infopedia site for updates.  Additionally, the Azure product marketing team will be building case studies on Cognitive Services as part of the Cortana Intelligence Suite marketing program.  Depending on who your target audience is, you can use either or both team case studies on Cognitive Services.  </a:t>
            </a:r>
            <a:endParaRPr lang="en-US" sz="900" b="1" u="sng" kern="1200" dirty="0">
              <a:solidFill>
                <a:schemeClr val="tx1"/>
              </a:solidFill>
              <a:effectLst/>
              <a:latin typeface="Segoe UI Light" pitchFamily="34" charset="0"/>
              <a:ea typeface="+mn-ea"/>
              <a:cs typeface="+mn-cs"/>
              <a:hlinkClick r:id="rId3"/>
            </a:endParaRPr>
          </a:p>
          <a:p>
            <a:endParaRPr lang="en-US" sz="900" b="1" u="sng" kern="1200" dirty="0">
              <a:solidFill>
                <a:schemeClr val="tx1"/>
              </a:solidFill>
              <a:effectLst/>
              <a:latin typeface="Segoe UI Light" pitchFamily="34" charset="0"/>
              <a:ea typeface="+mn-ea"/>
              <a:cs typeface="+mn-cs"/>
              <a:hlinkClick r:id="rId3"/>
            </a:endParaRPr>
          </a:p>
          <a:p>
            <a:r>
              <a:rPr lang="en-US" sz="900" b="1" u="sng" kern="1200" dirty="0" err="1">
                <a:solidFill>
                  <a:schemeClr val="tx1"/>
                </a:solidFill>
                <a:effectLst/>
                <a:latin typeface="Segoe UI Light" pitchFamily="34" charset="0"/>
                <a:ea typeface="+mn-ea"/>
                <a:cs typeface="+mn-cs"/>
                <a:hlinkClick r:id="rId3"/>
              </a:rPr>
              <a:t>Vigiglobe</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Vigiglobe</a:t>
            </a:r>
            <a:r>
              <a:rPr lang="en-US" sz="900" kern="1200" dirty="0">
                <a:solidFill>
                  <a:schemeClr val="tx1"/>
                </a:solidFill>
                <a:effectLst/>
                <a:latin typeface="Segoe UI Light" pitchFamily="34" charset="0"/>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5/1/2017 10:14 PM</a:t>
            </a:fld>
            <a:endParaRPr lang="en-US" dirty="0">
              <a:solidFill>
                <a:prstClr val="black"/>
              </a:solidFill>
            </a:endParaRPr>
          </a:p>
        </p:txBody>
      </p:sp>
    </p:spTree>
    <p:extLst>
      <p:ext uri="{BB962C8B-B14F-4D97-AF65-F5344CB8AC3E}">
        <p14:creationId xmlns:p14="http://schemas.microsoft.com/office/powerpoint/2010/main" val="77364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634"/>
            <a:fld id="{94D9E494-20D6-4DF4-AE01-DF189AC14FC4}" type="datetimeFigureOut">
              <a:rPr lang="en-US" smtClean="0">
                <a:solidFill>
                  <a:prstClr val="black">
                    <a:tint val="75000"/>
                  </a:prstClr>
                </a:solidFill>
              </a:rPr>
              <a:pPr defTabSz="932634"/>
              <a:t>5/1/2017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63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634"/>
            <a:fld id="{E987E1A4-5E51-4EF0-8D05-9653F9175C7C}" type="slidenum">
              <a:rPr lang="en-US" smtClean="0">
                <a:solidFill>
                  <a:prstClr val="black">
                    <a:tint val="75000"/>
                  </a:prstClr>
                </a:solidFill>
              </a:rPr>
              <a:pPr defTabSz="932634"/>
              <a:t>‹#›</a:t>
            </a:fld>
            <a:endParaRPr lang="en-US">
              <a:solidFill>
                <a:prstClr val="black">
                  <a:tint val="75000"/>
                </a:prstClr>
              </a:solidFill>
            </a:endParaRPr>
          </a:p>
        </p:txBody>
      </p:sp>
    </p:spTree>
    <p:extLst>
      <p:ext uri="{BB962C8B-B14F-4D97-AF65-F5344CB8AC3E}">
        <p14:creationId xmlns:p14="http://schemas.microsoft.com/office/powerpoint/2010/main" val="2044246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193015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263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4" name="Tytuł 7"/>
          <p:cNvSpPr>
            <a:spLocks noGrp="1"/>
          </p:cNvSpPr>
          <p:nvPr>
            <p:ph type="title" hasCustomPrompt="1"/>
          </p:nvPr>
        </p:nvSpPr>
        <p:spPr>
          <a:xfrm>
            <a:off x="672618" y="445776"/>
            <a:ext cx="2964979" cy="713913"/>
          </a:xfrm>
          <a:prstGeom prst="rect">
            <a:avLst/>
          </a:prstGeom>
        </p:spPr>
        <p:txBody>
          <a:bodyPr wrap="none" anchor="t">
            <a:spAutoFit/>
          </a:bodyPr>
          <a:lstStyle>
            <a:lvl1pPr>
              <a:defRPr b="1" i="0" cap="all" spc="-255" baseline="0">
                <a:solidFill>
                  <a:schemeClr val="bg2"/>
                </a:solidFill>
                <a:latin typeface="+mj-lt"/>
              </a:defRPr>
            </a:lvl1pPr>
          </a:lstStyle>
          <a:p>
            <a:r>
              <a:rPr lang="en-US" dirty="0"/>
              <a:t>Sample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45474" y="6445974"/>
            <a:ext cx="1053677" cy="302901"/>
          </a:xfrm>
          <a:prstGeom prst="rect">
            <a:avLst/>
          </a:prstGeom>
        </p:spPr>
      </p:pic>
    </p:spTree>
    <p:extLst>
      <p:ext uri="{BB962C8B-B14F-4D97-AF65-F5344CB8AC3E}">
        <p14:creationId xmlns:p14="http://schemas.microsoft.com/office/powerpoint/2010/main" val="2514567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342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5/1/2017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 id="2147484636" r:id="rId8"/>
    <p:sldLayoutId id="2147484637" r:id="rId9"/>
    <p:sldLayoutId id="2147484638" r:id="rId10"/>
    <p:sldLayoutId id="21474846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customers.microsoft.com/en-US/story/ub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hyperlink" Target="https://www.microsoft.com/cognitive-services/en-us/blucup-zero-keyboar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www.microsoft.com/cognitive-services/en-us/pivothead-wearable-imaging" TargetMode="Externa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advocacypublic.clouddam.microsoft.com/en-US/story/dutch-crafters-retail-microsoft-cognitive-servic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hyperlink" Target="https://customers.microsoft.com/en-US/story/meocustomerstory" TargetMode="External"/><Relationship Id="rId5" Type="http://schemas.openxmlformats.org/officeDocument/2006/relationships/image" Target="../media/image28.gif"/><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hyperlink" Target="http://advocacypublic.clouddam.microsoft.com/en-US/story/top-cooking-website-energizes-a-new-generation-of-cooks-with-personalized-recommendations" TargetMode="Externa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customers.microsoft.com/Pages/CustomerStory.aspx?recid=2935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youtu.be/eltraK8wF6g" TargetMode="External"/><Relationship Id="rId5" Type="http://schemas.openxmlformats.org/officeDocument/2006/relationships/image" Target="../media/image8.wmf"/><Relationship Id="rId4" Type="http://schemas.openxmlformats.org/officeDocument/2006/relationships/hyperlink" Target="https://customers.microsoft.com/en-us/story/prism-skylabs-cognitive-servic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youtube.com/watch?v=nRZh7dkB_hs&amp;feature=youtu.be" TargetMode="External"/><Relationship Id="rId5" Type="http://schemas.openxmlformats.org/officeDocument/2006/relationships/image" Target="../media/image10.png"/><Relationship Id="rId4" Type="http://schemas.openxmlformats.org/officeDocument/2006/relationships/hyperlink" Target="https://customers.microsoft.com/en-us/story/human-interact-cognitive-servic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customers.microsoft.com/en-us/story/cloudinary-cognitive-servic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tif"/><Relationship Id="rId4" Type="http://schemas.openxmlformats.org/officeDocument/2006/relationships/hyperlink" Target="https://customers.microsoft.com/en-us/story/graymeta-media-cable-cognitive-servic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customers.microsoft.com/Pages/CustomerStory.aspx?recid=2967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0"/>
            <a:ext cx="12434711" cy="6994525"/>
          </a:xfrm>
          <a:prstGeom prst="rect">
            <a:avLst/>
          </a:prstGeom>
        </p:spPr>
      </p:pic>
      <p:grpSp>
        <p:nvGrpSpPr>
          <p:cNvPr id="18" name="Group 17"/>
          <p:cNvGrpSpPr/>
          <p:nvPr/>
        </p:nvGrpSpPr>
        <p:grpSpPr>
          <a:xfrm>
            <a:off x="-2" y="1510765"/>
            <a:ext cx="6539092" cy="3972994"/>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“Thousands of partners sign in to our platform every hour. The response time from the Face API is incredible, enabling us to verify our drivers without slowing them down.”</a:t>
              </a:r>
              <a:endParaRPr lang="en-US" sz="2400" i="1" dirty="0">
                <a:solidFill>
                  <a:schemeClr val="bg1"/>
                </a:solidFill>
              </a:endParaRPr>
            </a:p>
            <a:p>
              <a:pPr algn="r">
                <a:spcAft>
                  <a:spcPts val="1500"/>
                </a:spcAft>
              </a:pPr>
              <a:r>
                <a:rPr lang="nl-NL" sz="1700" dirty="0">
                  <a:solidFill>
                    <a:schemeClr val="bg1"/>
                  </a:solidFill>
                </a:rPr>
                <a:t>Dima Kovalev, Product Manager, Uber</a:t>
              </a:r>
              <a:endParaRPr lang="en-US" sz="1700" i="1" dirty="0">
                <a:solidFill>
                  <a:schemeClr val="bg1"/>
                </a:solidFill>
              </a:endParaRPr>
            </a:p>
          </p:txBody>
        </p:sp>
        <p:sp>
          <p:nvSpPr>
            <p:cNvPr id="21" name="TextBox 20"/>
            <p:cNvSpPr txBox="1"/>
            <p:nvPr/>
          </p:nvSpPr>
          <p:spPr>
            <a:xfrm>
              <a:off x="295111" y="5561202"/>
              <a:ext cx="1198726"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Face API</a:t>
              </a:r>
            </a:p>
          </p:txBody>
        </p:sp>
        <p:sp>
          <p:nvSpPr>
            <p:cNvPr id="22" name="TextBox 21">
              <a:hlinkClick r:id="rId4"/>
            </p:cNvPr>
            <p:cNvSpPr txBox="1"/>
            <p:nvPr/>
          </p:nvSpPr>
          <p:spPr>
            <a:xfrm>
              <a:off x="4684719" y="5610116"/>
              <a:ext cx="1813425" cy="461665"/>
            </a:xfrm>
            <a:prstGeom prst="rect">
              <a:avLst/>
            </a:prstGeom>
            <a:solidFill>
              <a:schemeClr val="accent4"/>
            </a:solidFill>
          </p:spPr>
          <p:txBody>
            <a:bodyPr wrap="squar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See Video Here</a:t>
              </a:r>
            </a:p>
          </p:txBody>
        </p:sp>
      </p:grpSp>
      <p:pic>
        <p:nvPicPr>
          <p:cNvPr id="12" name="Picture 11" descr="Uber logo.svg"/>
          <p:cNvPicPr/>
          <p:nvPr/>
        </p:nvPicPr>
        <p:blipFill>
          <a:blip r:embed="rId5">
            <a:extLst>
              <a:ext uri="{28A0092B-C50C-407E-A947-70E740481C1C}">
                <a14:useLocalDpi xmlns:a14="http://schemas.microsoft.com/office/drawing/2010/main" val="0"/>
              </a:ext>
            </a:extLst>
          </a:blip>
          <a:srcRect/>
          <a:stretch>
            <a:fillRect/>
          </a:stretch>
        </p:blipFill>
        <p:spPr bwMode="auto">
          <a:xfrm>
            <a:off x="4221662" y="849678"/>
            <a:ext cx="2209800" cy="475006"/>
          </a:xfrm>
          <a:prstGeom prst="rect">
            <a:avLst/>
          </a:prstGeom>
          <a:noFill/>
          <a:ln>
            <a:noFill/>
          </a:ln>
        </p:spPr>
      </p:pic>
      <p:sp>
        <p:nvSpPr>
          <p:cNvPr id="9" name="TextBox 8">
            <a:hlinkClick r:id="rId4"/>
          </p:cNvPr>
          <p:cNvSpPr txBox="1"/>
          <p:nvPr/>
        </p:nvSpPr>
        <p:spPr>
          <a:xfrm>
            <a:off x="2722839" y="4997745"/>
            <a:ext cx="1895198" cy="46166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spTree>
    <p:extLst>
      <p:ext uri="{BB962C8B-B14F-4D97-AF65-F5344CB8AC3E}">
        <p14:creationId xmlns:p14="http://schemas.microsoft.com/office/powerpoint/2010/main" val="280881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356" y="-9226"/>
            <a:ext cx="12455831" cy="7007241"/>
            <a:chOff x="-19356" y="-9226"/>
            <a:chExt cx="12455831" cy="7007241"/>
          </a:xfrm>
        </p:grpSpPr>
        <p:pic>
          <p:nvPicPr>
            <p:cNvPr id="2" name="Picture 1"/>
            <p:cNvPicPr>
              <a:picLocks noChangeAspect="1"/>
            </p:cNvPicPr>
            <p:nvPr/>
          </p:nvPicPr>
          <p:blipFill rotWithShape="1">
            <a:blip r:embed="rId3"/>
            <a:srcRect r="257"/>
            <a:stretch/>
          </p:blipFill>
          <p:spPr>
            <a:xfrm>
              <a:off x="0" y="-9226"/>
              <a:ext cx="12436475" cy="7007241"/>
            </a:xfrm>
            <a:prstGeom prst="rect">
              <a:avLst/>
            </a:prstGeom>
          </p:spPr>
        </p:pic>
        <p:sp>
          <p:nvSpPr>
            <p:cNvPr id="10" name="Rectangle 9"/>
            <p:cNvSpPr/>
            <p:nvPr/>
          </p:nvSpPr>
          <p:spPr bwMode="auto">
            <a:xfrm>
              <a:off x="-19356" y="-9226"/>
              <a:ext cx="6999593" cy="7006019"/>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30163" y="1510765"/>
            <a:ext cx="6539092" cy="3972994"/>
            <a:chOff x="-2" y="2125662"/>
            <a:chExt cx="6539092" cy="3972994"/>
          </a:xfrm>
        </p:grpSpPr>
        <p:sp>
          <p:nvSpPr>
            <p:cNvPr id="12" name="Rectangle 11"/>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“Microsoft Cognitive Services gives us a huge range of opportunities. It’s a perfect match for us now, and in the future when we want to add more features to our app. The Computer Vision and Speech APIs are extremely powerful.”</a:t>
              </a:r>
              <a:endParaRPr lang="en-US" sz="2400" i="1" dirty="0">
                <a:solidFill>
                  <a:schemeClr val="bg1"/>
                </a:solidFill>
              </a:endParaRPr>
            </a:p>
            <a:p>
              <a:pPr algn="r">
                <a:spcAft>
                  <a:spcPts val="1500"/>
                </a:spcAft>
              </a:pPr>
              <a:r>
                <a:rPr lang="en-US" sz="1700" dirty="0" err="1">
                  <a:solidFill>
                    <a:schemeClr val="bg1"/>
                  </a:solidFill>
                </a:rPr>
                <a:t>Blucup</a:t>
              </a:r>
              <a:r>
                <a:rPr lang="en-US" sz="1700" dirty="0">
                  <a:solidFill>
                    <a:schemeClr val="bg1"/>
                  </a:solidFill>
                </a:rPr>
                <a:t> CEO </a:t>
              </a:r>
              <a:r>
                <a:rPr lang="en-US" sz="1700" dirty="0" err="1">
                  <a:solidFill>
                    <a:schemeClr val="bg1"/>
                  </a:solidFill>
                </a:rPr>
                <a:t>Jaan</a:t>
              </a:r>
              <a:r>
                <a:rPr lang="en-US" sz="1700" dirty="0">
                  <a:solidFill>
                    <a:schemeClr val="bg1"/>
                  </a:solidFill>
                </a:rPr>
                <a:t> </a:t>
              </a:r>
              <a:r>
                <a:rPr lang="en-US" sz="1700" dirty="0" err="1">
                  <a:solidFill>
                    <a:schemeClr val="bg1"/>
                  </a:solidFill>
                </a:rPr>
                <a:t>Apajalahti</a:t>
              </a:r>
              <a:endParaRPr lang="en-US" sz="1700" i="1" dirty="0">
                <a:solidFill>
                  <a:schemeClr val="bg1"/>
                </a:solidFill>
              </a:endParaRPr>
            </a:p>
          </p:txBody>
        </p:sp>
        <p:sp>
          <p:nvSpPr>
            <p:cNvPr id="4" name="TextBox 3"/>
            <p:cNvSpPr txBox="1"/>
            <p:nvPr/>
          </p:nvSpPr>
          <p:spPr>
            <a:xfrm>
              <a:off x="293966" y="5561202"/>
              <a:ext cx="4014882"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Computer Vision API and Speech API</a:t>
              </a:r>
            </a:p>
          </p:txBody>
        </p:sp>
        <p:sp>
          <p:nvSpPr>
            <p:cNvPr id="5" name="TextBox 4">
              <a:hlinkClick r:id="rId4"/>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13314" name="Picture 2" descr="ZeroKeyboard"/>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44934" y="614534"/>
            <a:ext cx="1994156" cy="79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68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 y="1"/>
            <a:ext cx="12431965" cy="6994524"/>
          </a:xfrm>
          <a:prstGeom prst="rect">
            <a:avLst/>
          </a:prstGeom>
        </p:spPr>
      </p:pic>
      <p:grpSp>
        <p:nvGrpSpPr>
          <p:cNvPr id="13" name="Group 12"/>
          <p:cNvGrpSpPr/>
          <p:nvPr/>
        </p:nvGrpSpPr>
        <p:grpSpPr>
          <a:xfrm>
            <a:off x="-30163" y="1510765"/>
            <a:ext cx="6539092" cy="4424896"/>
            <a:chOff x="-2" y="2125662"/>
            <a:chExt cx="6539092" cy="4424896"/>
          </a:xfrm>
        </p:grpSpPr>
        <p:sp>
          <p:nvSpPr>
            <p:cNvPr id="12" name="Rectangle 11"/>
            <p:cNvSpPr/>
            <p:nvPr/>
          </p:nvSpPr>
          <p:spPr>
            <a:xfrm>
              <a:off x="0" y="5554661"/>
              <a:ext cx="6539090" cy="99589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“One of our software engineers with no machine-learning or computer-vision experience was able to alter the device software to work with the Microsoft Cognitive Services APIs in a very short time.”</a:t>
              </a:r>
              <a:endParaRPr lang="en-US" sz="2400" i="1" dirty="0">
                <a:solidFill>
                  <a:schemeClr val="bg1"/>
                </a:solidFill>
              </a:endParaRPr>
            </a:p>
            <a:p>
              <a:pPr algn="r">
                <a:spcAft>
                  <a:spcPts val="1500"/>
                </a:spcAft>
              </a:pPr>
              <a:r>
                <a:rPr lang="en-US" sz="1700" dirty="0">
                  <a:solidFill>
                    <a:schemeClr val="bg1"/>
                  </a:solidFill>
                </a:rPr>
                <a:t>Pivothead R&amp;D Director Benoit Chirouter</a:t>
              </a:r>
              <a:endParaRPr lang="en-US" sz="1700" i="1" dirty="0">
                <a:solidFill>
                  <a:schemeClr val="bg1"/>
                </a:solidFill>
              </a:endParaRPr>
            </a:p>
          </p:txBody>
        </p:sp>
        <p:sp>
          <p:nvSpPr>
            <p:cNvPr id="4" name="TextBox 3"/>
            <p:cNvSpPr txBox="1"/>
            <p:nvPr/>
          </p:nvSpPr>
          <p:spPr>
            <a:xfrm>
              <a:off x="272363" y="5548745"/>
              <a:ext cx="4250968" cy="1001813"/>
            </a:xfrm>
            <a:prstGeom prst="rect">
              <a:avLst/>
            </a:prstGeom>
            <a:noFill/>
          </p:spPr>
          <p:txBody>
            <a:bodyPr wrap="squar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Computer Vision API, Emotion API, Face API, Speech API, and Language Understanding Intelligent Service</a:t>
              </a:r>
            </a:p>
          </p:txBody>
        </p:sp>
        <p:sp>
          <p:nvSpPr>
            <p:cNvPr id="5" name="TextBox 4">
              <a:hlinkClick r:id="rId5"/>
            </p:cNvPr>
            <p:cNvSpPr txBox="1"/>
            <p:nvPr/>
          </p:nvSpPr>
          <p:spPr>
            <a:xfrm>
              <a:off x="4362635" y="5821157"/>
              <a:ext cx="1895198" cy="46166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14" name="Picture 13"/>
          <p:cNvPicPr>
            <a:picLocks noChangeAspect="1"/>
          </p:cNvPicPr>
          <p:nvPr/>
        </p:nvPicPr>
        <p:blipFill>
          <a:blip r:embed="rId6"/>
          <a:stretch>
            <a:fillRect/>
          </a:stretch>
        </p:blipFill>
        <p:spPr>
          <a:xfrm>
            <a:off x="3614776" y="171229"/>
            <a:ext cx="2942436" cy="1847850"/>
          </a:xfrm>
          <a:prstGeom prst="rect">
            <a:avLst/>
          </a:prstGeom>
        </p:spPr>
      </p:pic>
    </p:spTree>
    <p:extLst>
      <p:ext uri="{BB962C8B-B14F-4D97-AF65-F5344CB8AC3E}">
        <p14:creationId xmlns:p14="http://schemas.microsoft.com/office/powerpoint/2010/main" val="163320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2710"/>
          <a:stretch/>
        </p:blipFill>
        <p:spPr>
          <a:xfrm>
            <a:off x="-30163" y="-240749"/>
            <a:ext cx="12446762" cy="7243211"/>
          </a:xfrm>
          <a:prstGeom prst="rect">
            <a:avLst/>
          </a:prstGeom>
        </p:spPr>
      </p:pic>
      <p:grpSp>
        <p:nvGrpSpPr>
          <p:cNvPr id="18" name="Group 17"/>
          <p:cNvGrpSpPr/>
          <p:nvPr/>
        </p:nvGrpSpPr>
        <p:grpSpPr>
          <a:xfrm>
            <a:off x="-30163" y="1510765"/>
            <a:ext cx="6539092" cy="3972994"/>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“Conversions related to recommendations account for 15 percent of our sales. The ability to automate recommendations and scale them to 10,000 products has had a big impact on our revenues.”</a:t>
              </a:r>
              <a:endParaRPr lang="en-US" sz="2400" i="1" dirty="0">
                <a:solidFill>
                  <a:schemeClr val="bg1"/>
                </a:solidFill>
              </a:endParaRPr>
            </a:p>
            <a:p>
              <a:pPr algn="r">
                <a:spcAft>
                  <a:spcPts val="1500"/>
                </a:spcAft>
              </a:pPr>
              <a:r>
                <a:rPr lang="en-US" sz="1700" dirty="0">
                  <a:solidFill>
                    <a:schemeClr val="bg1"/>
                  </a:solidFill>
                </a:rPr>
                <a:t>Miao </a:t>
              </a:r>
              <a:r>
                <a:rPr lang="en-US" sz="1700" dirty="0" err="1">
                  <a:solidFill>
                    <a:schemeClr val="bg1"/>
                  </a:solidFill>
                </a:rPr>
                <a:t>Xue</a:t>
              </a:r>
              <a:r>
                <a:rPr lang="en-US" sz="1700" dirty="0">
                  <a:solidFill>
                    <a:schemeClr val="bg1"/>
                  </a:solidFill>
                </a:rPr>
                <a:t>, Chief Information Officer, </a:t>
              </a:r>
              <a:r>
                <a:rPr lang="en-US" sz="1700" dirty="0" err="1">
                  <a:solidFill>
                    <a:schemeClr val="bg1"/>
                  </a:solidFill>
                </a:rPr>
                <a:t>DutchCrafters</a:t>
              </a:r>
              <a:endParaRPr lang="en-US" sz="1700" i="1" dirty="0">
                <a:solidFill>
                  <a:schemeClr val="bg1"/>
                </a:solidFill>
              </a:endParaRPr>
            </a:p>
          </p:txBody>
        </p:sp>
        <p:sp>
          <p:nvSpPr>
            <p:cNvPr id="21" name="TextBox 20"/>
            <p:cNvSpPr txBox="1"/>
            <p:nvPr/>
          </p:nvSpPr>
          <p:spPr>
            <a:xfrm>
              <a:off x="295111" y="5561202"/>
              <a:ext cx="2602957"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Recommendations API</a:t>
              </a:r>
            </a:p>
          </p:txBody>
        </p:sp>
        <p:sp>
          <p:nvSpPr>
            <p:cNvPr id="22" name="TextBox 21">
              <a:hlinkClick r:id="rId4"/>
            </p:cNvPr>
            <p:cNvSpPr txBox="1"/>
            <p:nvPr/>
          </p:nvSpPr>
          <p:spPr>
            <a:xfrm>
              <a:off x="4544934" y="5595827"/>
              <a:ext cx="1895198" cy="46166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9" name="Picture 8" descr="https://www.dutchcrafters.com/images/logo.png"/>
          <p:cNvPicPr/>
          <p:nvPr/>
        </p:nvPicPr>
        <p:blipFill>
          <a:blip r:embed="rId5">
            <a:extLst>
              <a:ext uri="{28A0092B-C50C-407E-A947-70E740481C1C}">
                <a14:useLocalDpi xmlns:a14="http://schemas.microsoft.com/office/drawing/2010/main" val="0"/>
              </a:ext>
            </a:extLst>
          </a:blip>
          <a:srcRect/>
          <a:stretch>
            <a:fillRect/>
          </a:stretch>
        </p:blipFill>
        <p:spPr bwMode="auto">
          <a:xfrm>
            <a:off x="2904419" y="656297"/>
            <a:ext cx="3429000" cy="532776"/>
          </a:xfrm>
          <a:prstGeom prst="rect">
            <a:avLst/>
          </a:prstGeom>
          <a:noFill/>
          <a:ln>
            <a:noFill/>
          </a:ln>
        </p:spPr>
      </p:pic>
    </p:spTree>
    <p:extLst>
      <p:ext uri="{BB962C8B-B14F-4D97-AF65-F5344CB8AC3E}">
        <p14:creationId xmlns:p14="http://schemas.microsoft.com/office/powerpoint/2010/main" val="237439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6563647" y="497"/>
            <a:ext cx="5871948" cy="6993533"/>
          </a:xfrm>
          <a:prstGeom prst="rect">
            <a:avLst/>
          </a:prstGeom>
          <a:solidFill>
            <a:srgbClr val="1515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8172173" y="7005290"/>
            <a:ext cx="4270828" cy="17955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3"/>
          <a:stretch>
            <a:fillRect/>
          </a:stretch>
        </p:blipFill>
        <p:spPr>
          <a:xfrm>
            <a:off x="337239" y="1773973"/>
            <a:ext cx="4814480" cy="2701575"/>
          </a:xfrm>
          <a:prstGeom prst="rect">
            <a:avLst/>
          </a:prstGeom>
        </p:spPr>
      </p:pic>
      <p:pic>
        <p:nvPicPr>
          <p:cNvPr id="5" name="Picture 4"/>
          <p:cNvPicPr>
            <a:picLocks noChangeAspect="1"/>
          </p:cNvPicPr>
          <p:nvPr/>
        </p:nvPicPr>
        <p:blipFill>
          <a:blip r:embed="rId4"/>
          <a:stretch>
            <a:fillRect/>
          </a:stretch>
        </p:blipFill>
        <p:spPr>
          <a:xfrm>
            <a:off x="1137204" y="2477678"/>
            <a:ext cx="4814479" cy="2712087"/>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77" y="257102"/>
            <a:ext cx="2282935" cy="827265"/>
          </a:xfrm>
          <a:prstGeom prst="rect">
            <a:avLst/>
          </a:prstGeom>
        </p:spPr>
      </p:pic>
      <p:sp>
        <p:nvSpPr>
          <p:cNvPr id="14" name="TextBox 13"/>
          <p:cNvSpPr txBox="1"/>
          <p:nvPr/>
        </p:nvSpPr>
        <p:spPr>
          <a:xfrm>
            <a:off x="6751649" y="344103"/>
            <a:ext cx="5534987" cy="5795584"/>
          </a:xfrm>
          <a:prstGeom prst="rect">
            <a:avLst/>
          </a:prstGeom>
          <a:noFill/>
        </p:spPr>
        <p:txBody>
          <a:bodyPr wrap="square" lIns="186521" tIns="149217" rIns="186521" bIns="149217" rtlCol="0">
            <a:noAutofit/>
          </a:bodyPr>
          <a:lstStyle/>
          <a:p>
            <a:r>
              <a:rPr lang="en-US" sz="2448" i="1" dirty="0">
                <a:solidFill>
                  <a:schemeClr val="bg1"/>
                </a:solidFill>
                <a:latin typeface="+mj-lt"/>
              </a:rPr>
              <a:t>“The Azure Recommendations Service Engine is a central piece of MEO’s strategy to address the top two most pressing challenges: churn and additional revenue. It does so, by aiding the creation of a virtuous cycle of consumption that at once locks down our customers within our entertainment ecosystem, while increasing the contextualized and meaningful display of premium content to audiences that otherwise would not have contact with them.”</a:t>
            </a:r>
          </a:p>
          <a:p>
            <a:endParaRPr lang="pt-PT" sz="1632" dirty="0">
              <a:latin typeface="+mj-lt"/>
            </a:endParaRPr>
          </a:p>
          <a:p>
            <a:pPr>
              <a:lnSpc>
                <a:spcPct val="90000"/>
              </a:lnSpc>
              <a:spcAft>
                <a:spcPts val="612"/>
              </a:spcAft>
            </a:pPr>
            <a:r>
              <a:rPr lang="en-US" sz="2040" b="1" dirty="0">
                <a:solidFill>
                  <a:schemeClr val="bg1"/>
                </a:solidFill>
                <a:latin typeface="+mj-lt"/>
              </a:rPr>
              <a:t>Joana Pina Pereira, </a:t>
            </a:r>
            <a:br>
              <a:rPr lang="en-US" sz="2040" b="1" dirty="0">
                <a:solidFill>
                  <a:schemeClr val="bg1"/>
                </a:solidFill>
                <a:latin typeface="+mj-lt"/>
              </a:rPr>
            </a:br>
            <a:r>
              <a:rPr lang="en-US" sz="2040" b="1" dirty="0">
                <a:solidFill>
                  <a:schemeClr val="bg1"/>
                </a:solidFill>
                <a:latin typeface="+mj-lt"/>
              </a:rPr>
              <a:t>Head of TV Business Department</a:t>
            </a:r>
            <a:br>
              <a:rPr lang="en-US" sz="2040" b="1" dirty="0">
                <a:solidFill>
                  <a:schemeClr val="bg1"/>
                </a:solidFill>
                <a:latin typeface="+mj-lt"/>
              </a:rPr>
            </a:br>
            <a:r>
              <a:rPr lang="en-US" sz="2040" b="1" dirty="0">
                <a:solidFill>
                  <a:schemeClr val="bg1"/>
                </a:solidFill>
                <a:latin typeface="+mj-lt"/>
              </a:rPr>
              <a:t>MEO at Portugal Telecom</a:t>
            </a:r>
          </a:p>
        </p:txBody>
      </p:sp>
      <p:sp>
        <p:nvSpPr>
          <p:cNvPr id="3" name="TextBox 2">
            <a:hlinkClick r:id="rId6"/>
          </p:cNvPr>
          <p:cNvSpPr txBox="1"/>
          <p:nvPr/>
        </p:nvSpPr>
        <p:spPr>
          <a:xfrm>
            <a:off x="5056980" y="6528223"/>
            <a:ext cx="1410466" cy="382308"/>
          </a:xfrm>
          <a:prstGeom prst="rect">
            <a:avLst/>
          </a:prstGeom>
          <a:solidFill>
            <a:schemeClr val="accent6"/>
          </a:solidFill>
        </p:spPr>
        <p:txBody>
          <a:bodyPr wrap="square" rtlCol="0">
            <a:spAutoFit/>
          </a:bodyPr>
          <a:lstStyle/>
          <a:p>
            <a:pPr algn="ctr"/>
            <a:r>
              <a:rPr lang="en-US" sz="1836" dirty="0">
                <a:solidFill>
                  <a:schemeClr val="bg1"/>
                </a:solidFill>
                <a:latin typeface="Segoe UI" panose="020B0502040204020203" pitchFamily="34" charset="0"/>
                <a:cs typeface="Segoe UI" panose="020B0502040204020203" pitchFamily="34" charset="0"/>
              </a:rPr>
              <a:t>Case Study</a:t>
            </a:r>
          </a:p>
        </p:txBody>
      </p:sp>
    </p:spTree>
    <p:extLst>
      <p:ext uri="{BB962C8B-B14F-4D97-AF65-F5344CB8AC3E}">
        <p14:creationId xmlns:p14="http://schemas.microsoft.com/office/powerpoint/2010/main" val="314023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882" y="-1"/>
            <a:ext cx="12434711" cy="6994525"/>
          </a:xfrm>
          <a:prstGeom prst="rect">
            <a:avLst/>
          </a:prstGeom>
          <a:solidFill>
            <a:schemeClr val="bg1"/>
          </a:solidFill>
          <a:ln>
            <a:noFill/>
          </a:ln>
          <a:effectLst/>
          <a:extLst/>
        </p:spPr>
        <p:txBody>
          <a:bodyPr lIns="0" tIns="0" rIns="0" bIns="0" rtlCol="0" anchor="ctr"/>
          <a:lstStyle/>
          <a:p>
            <a:pPr algn="ctr" defTabSz="932597" fontAlgn="base" hangingPunct="0">
              <a:spcBef>
                <a:spcPct val="0"/>
              </a:spcBef>
              <a:spcAft>
                <a:spcPct val="0"/>
              </a:spcAft>
            </a:pPr>
            <a:endParaRPr lang="en-US" sz="1836" b="1" kern="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p:cNvSpPr/>
          <p:nvPr/>
        </p:nvSpPr>
        <p:spPr>
          <a:xfrm>
            <a:off x="6645680" y="1181378"/>
            <a:ext cx="5647431" cy="4352404"/>
          </a:xfrm>
          <a:prstGeom prst="rect">
            <a:avLst/>
          </a:prstGeom>
        </p:spPr>
        <p:txBody>
          <a:bodyPr wrap="square">
            <a:spAutoFit/>
          </a:bodyPr>
          <a:lstStyle/>
          <a:p>
            <a:pPr defTabSz="932597" eaLnBrk="0"/>
            <a:r>
              <a:rPr lang="en-US" altLang="en-US" sz="2448" kern="0" spc="-153" dirty="0">
                <a:latin typeface="Open Sans" charset="0"/>
                <a:ea typeface="Open Sans" charset="0"/>
                <a:cs typeface="Open Sans" charset="0"/>
              </a:rPr>
              <a:t>“</a:t>
            </a:r>
            <a:r>
              <a:rPr lang="en-US" sz="2448" kern="0" dirty="0">
                <a:latin typeface="Open Sans" charset="0"/>
                <a:ea typeface="Open Sans" charset="0"/>
                <a:cs typeface="Open Sans" charset="0"/>
              </a:rPr>
              <a:t>By leveraging Cortana Intelligence </a:t>
            </a:r>
            <a:r>
              <a:rPr lang="en-US" sz="2448" b="1" u="sng" kern="0" dirty="0">
                <a:latin typeface="Open Sans" charset="0"/>
                <a:ea typeface="Open Sans" charset="0"/>
                <a:cs typeface="Open Sans" charset="0"/>
              </a:rPr>
              <a:t>Recommendations capabilities </a:t>
            </a:r>
            <a:r>
              <a:rPr lang="en-US" sz="2448" kern="0" dirty="0">
                <a:latin typeface="Open Sans" charset="0"/>
                <a:ea typeface="Open Sans" charset="0"/>
                <a:cs typeface="Open Sans" charset="0"/>
              </a:rPr>
              <a:t>combined with Azure Machine Learning processing power, we have enabled retailers with a Personalized Commerce Experience, allowing them to grow shopper engagement and conversions across all channels.</a:t>
            </a:r>
            <a:r>
              <a:rPr lang="en-US" altLang="en-US" sz="2448" kern="0" spc="-153" dirty="0">
                <a:latin typeface="Open Sans" charset="0"/>
                <a:ea typeface="Open Sans" charset="0"/>
                <a:cs typeface="Open Sans" charset="0"/>
              </a:rPr>
              <a:t>”</a:t>
            </a:r>
          </a:p>
          <a:p>
            <a:pPr defTabSz="932597" eaLnBrk="0"/>
            <a:br>
              <a:rPr lang="en-US" altLang="en-US" sz="2040" kern="0" dirty="0">
                <a:latin typeface="Open Sans" charset="0"/>
                <a:ea typeface="Open Sans" charset="0"/>
                <a:cs typeface="Open Sans" charset="0"/>
              </a:rPr>
            </a:br>
            <a:r>
              <a:rPr lang="en-US" altLang="en-US" sz="1836" b="1" kern="0" dirty="0">
                <a:latin typeface="Open Sans" charset="0"/>
                <a:ea typeface="Open Sans" charset="0"/>
                <a:cs typeface="Open Sans" charset="0"/>
              </a:rPr>
              <a:t>Frank Kouretas, </a:t>
            </a:r>
            <a:br>
              <a:rPr lang="en-US" altLang="en-US" sz="1836" kern="0" dirty="0">
                <a:latin typeface="Open Sans" charset="0"/>
                <a:ea typeface="Open Sans" charset="0"/>
                <a:cs typeface="Open Sans" charset="0"/>
              </a:rPr>
            </a:br>
            <a:r>
              <a:rPr lang="en-US" altLang="en-US" sz="1836" kern="0" dirty="0">
                <a:latin typeface="Open Sans" charset="0"/>
                <a:ea typeface="Open Sans" charset="0"/>
                <a:cs typeface="Open Sans" charset="0"/>
              </a:rPr>
              <a:t>Chief Product Officer at Orckestra</a:t>
            </a:r>
          </a:p>
          <a:p>
            <a:pPr defTabSz="932597" eaLnBrk="0"/>
            <a:r>
              <a:rPr lang="en-US" altLang="en-US" sz="1836" kern="0" dirty="0">
                <a:latin typeface="Open Sans" charset="0"/>
                <a:ea typeface="Open Sans" charset="0"/>
                <a:cs typeface="Open Sans" charset="0"/>
              </a:rPr>
              <a:t>Orckestra.com</a:t>
            </a:r>
          </a:p>
        </p:txBody>
      </p:sp>
      <p:pic>
        <p:nvPicPr>
          <p:cNvPr id="8" name="Picture Placeholder 40"/>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881" y="-1"/>
            <a:ext cx="6217356" cy="6994525"/>
          </a:xfrm>
          <a:prstGeom prst="rect">
            <a:avLst/>
          </a:prstGeom>
        </p:spPr>
      </p:pic>
      <p:sp>
        <p:nvSpPr>
          <p:cNvPr id="10" name="TextBox 9"/>
          <p:cNvSpPr txBox="1"/>
          <p:nvPr/>
        </p:nvSpPr>
        <p:spPr>
          <a:xfrm>
            <a:off x="11567754" y="6657751"/>
            <a:ext cx="188409" cy="606488"/>
          </a:xfrm>
          <a:prstGeom prst="rect">
            <a:avLst/>
          </a:prstGeom>
          <a:noFill/>
        </p:spPr>
        <p:txBody>
          <a:bodyPr wrap="none" rtlCol="0">
            <a:spAutoFit/>
          </a:bodyPr>
          <a:lstStyle/>
          <a:p>
            <a:pPr defTabSz="932597"/>
            <a:endParaRPr lang="en-US" sz="3264" kern="0" dirty="0">
              <a:latin typeface="Lato Light" panose="020F0302020204030203" pitchFamily="34" charset="0"/>
              <a:ea typeface="Lato Light" panose="020F0302020204030203" pitchFamily="34" charset="0"/>
              <a:cs typeface="Lato Light" panose="020F0302020204030203" pitchFamily="34" charset="0"/>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567" y="6160609"/>
            <a:ext cx="1729120" cy="497142"/>
          </a:xfrm>
          <a:prstGeom prst="rect">
            <a:avLst/>
          </a:prstGeom>
        </p:spPr>
      </p:pic>
    </p:spTree>
    <p:extLst>
      <p:ext uri="{BB962C8B-B14F-4D97-AF65-F5344CB8AC3E}">
        <p14:creationId xmlns:p14="http://schemas.microsoft.com/office/powerpoint/2010/main" val="277247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929" y="-12954"/>
            <a:ext cx="8160280" cy="6994526"/>
          </a:xfrm>
          <a:prstGeom prst="rect">
            <a:avLst/>
          </a:prstGeom>
        </p:spPr>
      </p:pic>
      <p:sp>
        <p:nvSpPr>
          <p:cNvPr id="9" name="Rectangle 8"/>
          <p:cNvSpPr/>
          <p:nvPr/>
        </p:nvSpPr>
        <p:spPr bwMode="auto">
          <a:xfrm>
            <a:off x="7992774" y="2020640"/>
            <a:ext cx="4442818" cy="4973884"/>
          </a:xfrm>
          <a:prstGeom prst="rect">
            <a:avLst/>
          </a:prstGeom>
          <a:solidFill>
            <a:srgbClr val="41395F"/>
          </a:solidFill>
          <a:ln w="10795" cap="flat" cmpd="sng" algn="ctr">
            <a:noFill/>
            <a:prstDash val="solid"/>
            <a:headEnd type="none" w="med" len="med"/>
            <a:tailEnd type="none" w="med" len="med"/>
          </a:ln>
          <a:effectLst/>
        </p:spPr>
        <p:txBody>
          <a:bodyPr vert="horz" wrap="square" lIns="186521" tIns="47565" rIns="0" bIns="47565" numCol="1" rtlCol="0" anchor="ctr" anchorCtr="0" compatLnSpc="1">
            <a:prstTxWarp prst="textNoShape">
              <a:avLst/>
            </a:prstTxWarp>
          </a:bodyPr>
          <a:lstStyle/>
          <a:p>
            <a:pPr defTabSz="932597">
              <a:defRPr/>
            </a:pPr>
            <a:endParaRPr lang="en-US" sz="1836" i="1" kern="0" dirty="0"/>
          </a:p>
          <a:p>
            <a:pPr defTabSz="932597">
              <a:defRPr/>
            </a:pPr>
            <a:r>
              <a:rPr lang="en-US" sz="2142" i="1" kern="0" dirty="0">
                <a:solidFill>
                  <a:schemeClr val="bg1"/>
                </a:solidFill>
              </a:rPr>
              <a:t>“Thanks to </a:t>
            </a:r>
            <a:r>
              <a:rPr lang="en-US" sz="2142" b="1" i="1" u="sng" kern="0" dirty="0">
                <a:solidFill>
                  <a:schemeClr val="bg1"/>
                </a:solidFill>
              </a:rPr>
              <a:t>Text Analytics </a:t>
            </a:r>
            <a:r>
              <a:rPr lang="en-US" sz="2142" i="1" kern="0" dirty="0">
                <a:solidFill>
                  <a:schemeClr val="bg1"/>
                </a:solidFill>
              </a:rPr>
              <a:t>by </a:t>
            </a:r>
            <a:br>
              <a:rPr lang="en-US" sz="2142" i="1" kern="0" dirty="0">
                <a:solidFill>
                  <a:schemeClr val="bg1"/>
                </a:solidFill>
              </a:rPr>
            </a:br>
            <a:r>
              <a:rPr lang="en-US" sz="2142" i="1" kern="0" dirty="0">
                <a:solidFill>
                  <a:schemeClr val="bg1"/>
                </a:solidFill>
              </a:rPr>
              <a:t>Azure Machine Learning, we’re </a:t>
            </a:r>
            <a:br>
              <a:rPr lang="en-US" sz="2142" i="1" kern="0" dirty="0">
                <a:solidFill>
                  <a:schemeClr val="bg1"/>
                </a:solidFill>
              </a:rPr>
            </a:br>
            <a:r>
              <a:rPr lang="en-US" sz="2142" i="1" kern="0" dirty="0">
                <a:solidFill>
                  <a:schemeClr val="bg1"/>
                </a:solidFill>
              </a:rPr>
              <a:t>able to incorporate guest </a:t>
            </a:r>
            <a:br>
              <a:rPr lang="en-US" sz="2142" i="1" kern="0" dirty="0">
                <a:solidFill>
                  <a:schemeClr val="bg1"/>
                </a:solidFill>
              </a:rPr>
            </a:br>
            <a:r>
              <a:rPr lang="en-US" sz="2142" i="1" kern="0" dirty="0">
                <a:solidFill>
                  <a:schemeClr val="bg1"/>
                </a:solidFill>
              </a:rPr>
              <a:t>sentiment into our actionable</a:t>
            </a:r>
            <a:br>
              <a:rPr lang="en-US" sz="2142" i="1" kern="0" dirty="0">
                <a:solidFill>
                  <a:schemeClr val="bg1"/>
                </a:solidFill>
              </a:rPr>
            </a:br>
            <a:r>
              <a:rPr lang="en-US" sz="2142" i="1" kern="0" dirty="0">
                <a:solidFill>
                  <a:schemeClr val="bg1"/>
                </a:solidFill>
              </a:rPr>
              <a:t>guest feedback platform to </a:t>
            </a:r>
            <a:br>
              <a:rPr lang="en-US" sz="2142" i="1" kern="0" dirty="0">
                <a:solidFill>
                  <a:schemeClr val="bg1"/>
                </a:solidFill>
              </a:rPr>
            </a:br>
            <a:r>
              <a:rPr lang="en-US" sz="2142" i="1" kern="0" dirty="0">
                <a:solidFill>
                  <a:schemeClr val="bg1"/>
                </a:solidFill>
              </a:rPr>
              <a:t>deliver a comprehensive view </a:t>
            </a:r>
            <a:br>
              <a:rPr lang="en-US" sz="2142" i="1" kern="0" dirty="0">
                <a:solidFill>
                  <a:schemeClr val="bg1"/>
                </a:solidFill>
              </a:rPr>
            </a:br>
            <a:r>
              <a:rPr lang="en-US" sz="2142" i="1" kern="0" dirty="0">
                <a:solidFill>
                  <a:schemeClr val="bg1"/>
                </a:solidFill>
              </a:rPr>
              <a:t>of guest satisfaction</a:t>
            </a:r>
            <a:br>
              <a:rPr lang="en-US" sz="2142" i="1" kern="0" dirty="0">
                <a:solidFill>
                  <a:schemeClr val="bg1"/>
                </a:solidFill>
              </a:rPr>
            </a:br>
            <a:r>
              <a:rPr lang="en-US" sz="2142" i="1" kern="0" dirty="0">
                <a:solidFill>
                  <a:schemeClr val="bg1"/>
                </a:solidFill>
              </a:rPr>
              <a:t>and server performance.”</a:t>
            </a:r>
            <a:br>
              <a:rPr lang="en-US" sz="1836" i="1" kern="0" dirty="0">
                <a:solidFill>
                  <a:schemeClr val="bg1"/>
                </a:solidFill>
              </a:rPr>
            </a:br>
            <a:br>
              <a:rPr lang="en-US" sz="1836" i="1" kern="0" dirty="0">
                <a:solidFill>
                  <a:schemeClr val="bg1"/>
                </a:solidFill>
              </a:rPr>
            </a:br>
            <a:endParaRPr lang="en-US" sz="1836" kern="0" dirty="0">
              <a:solidFill>
                <a:schemeClr val="bg1"/>
              </a:solidFill>
            </a:endParaRPr>
          </a:p>
          <a:p>
            <a:pPr defTabSz="932597">
              <a:defRPr/>
            </a:pPr>
            <a:r>
              <a:rPr lang="en-US" sz="2040" kern="0" dirty="0">
                <a:solidFill>
                  <a:schemeClr val="bg1"/>
                </a:solidFill>
              </a:rPr>
              <a:t>	Al Pappa</a:t>
            </a:r>
          </a:p>
          <a:p>
            <a:pPr defTabSz="932597">
              <a:defRPr/>
            </a:pPr>
            <a:r>
              <a:rPr lang="en-US" sz="2040" kern="0" dirty="0">
                <a:solidFill>
                  <a:schemeClr val="bg1"/>
                </a:solidFill>
              </a:rPr>
              <a:t>	</a:t>
            </a:r>
            <a:r>
              <a:rPr lang="en-US" sz="1836" kern="0" dirty="0">
                <a:solidFill>
                  <a:schemeClr val="bg1"/>
                </a:solidFill>
              </a:rPr>
              <a:t>Head of Business Intelligence </a:t>
            </a:r>
            <a:r>
              <a:rPr lang="en-US" sz="2040" kern="0" dirty="0">
                <a:solidFill>
                  <a:schemeClr val="bg1"/>
                </a:solidFill>
              </a:rPr>
              <a:t>	</a:t>
            </a:r>
            <a:r>
              <a:rPr lang="en-US" sz="2040" b="1" kern="0" dirty="0">
                <a:solidFill>
                  <a:schemeClr val="bg1"/>
                </a:solidFill>
              </a:rPr>
              <a:t>Ziosk</a:t>
            </a:r>
          </a:p>
          <a:p>
            <a:pPr defTabSz="951028" fontAlgn="base">
              <a:spcBef>
                <a:spcPct val="0"/>
              </a:spcBef>
              <a:spcAft>
                <a:spcPct val="0"/>
              </a:spcAft>
              <a:defRPr/>
            </a:pPr>
            <a:endParaRPr lang="en-US" sz="2856" b="1" i="1" kern="0" dirty="0">
              <a:latin typeface="Segoe UI"/>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92774" y="-79600"/>
            <a:ext cx="4442818" cy="2100240"/>
          </a:xfrm>
          <a:prstGeom prst="rect">
            <a:avLst/>
          </a:prstGeom>
        </p:spPr>
      </p:pic>
    </p:spTree>
    <p:extLst>
      <p:ext uri="{BB962C8B-B14F-4D97-AF65-F5344CB8AC3E}">
        <p14:creationId xmlns:p14="http://schemas.microsoft.com/office/powerpoint/2010/main" val="25909902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867906" y="497"/>
            <a:ext cx="7567688" cy="6994028"/>
          </a:xfrm>
          <a:prstGeom prst="rect">
            <a:avLst/>
          </a:prstGeom>
          <a:solidFill>
            <a:srgbClr val="FEFD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5314778" y="227501"/>
            <a:ext cx="6949190" cy="4954838"/>
          </a:xfrm>
          <a:prstGeom prst="rect">
            <a:avLst/>
          </a:prstGeom>
        </p:spPr>
        <p:txBody>
          <a:bodyPr wrap="square">
            <a:spAutoFit/>
          </a:bodyPr>
          <a:lstStyle/>
          <a:p>
            <a:pPr defTabSz="932597"/>
            <a:r>
              <a:rPr lang="en-US" sz="2244" i="1" kern="0" dirty="0">
                <a:solidFill>
                  <a:sysClr val="windowText" lastClr="000000"/>
                </a:solidFill>
                <a:latin typeface="Segoe UI" panose="020B0502040204020203" pitchFamily="34" charset="0"/>
                <a:cs typeface="Segoe UI" panose="020B0502040204020203" pitchFamily="34" charset="0"/>
              </a:rPr>
              <a:t>The </a:t>
            </a:r>
            <a:r>
              <a:rPr lang="en-US" sz="2244" b="1" i="1" u="sng" kern="0" dirty="0">
                <a:solidFill>
                  <a:sysClr val="windowText" lastClr="000000"/>
                </a:solidFill>
                <a:latin typeface="Segoe UI" panose="020B0502040204020203" pitchFamily="34" charset="0"/>
                <a:cs typeface="Segoe UI" panose="020B0502040204020203" pitchFamily="34" charset="0"/>
              </a:rPr>
              <a:t>Recommendations API</a:t>
            </a:r>
            <a:r>
              <a:rPr lang="en-US" sz="2244" i="1" kern="0" dirty="0">
                <a:solidFill>
                  <a:sysClr val="windowText" lastClr="000000"/>
                </a:solidFill>
                <a:latin typeface="Segoe UI" panose="020B0502040204020203" pitchFamily="34" charset="0"/>
                <a:cs typeface="Segoe UI" panose="020B0502040204020203" pitchFamily="34" charset="0"/>
              </a:rPr>
              <a:t> allows Allrecipes.com to harness billions of user-shared experiences to deliver highly personalized recipe solutions that answer busy families most pressing question, ‘What’s for dinner tonight?’  </a:t>
            </a:r>
          </a:p>
          <a:p>
            <a:pPr defTabSz="932597"/>
            <a:endParaRPr lang="en-US" sz="2244" i="1" kern="0" dirty="0">
              <a:solidFill>
                <a:sysClr val="windowText" lastClr="000000"/>
              </a:solidFill>
              <a:latin typeface="Segoe UI" panose="020B0502040204020203" pitchFamily="34" charset="0"/>
              <a:cs typeface="Segoe UI" panose="020B0502040204020203" pitchFamily="34" charset="0"/>
            </a:endParaRPr>
          </a:p>
          <a:p>
            <a:pPr defTabSz="932597"/>
            <a:r>
              <a:rPr lang="en-US" sz="2244" i="1" kern="0" dirty="0">
                <a:solidFill>
                  <a:sysClr val="windowText" lastClr="000000"/>
                </a:solidFill>
                <a:latin typeface="Segoe UI" panose="020B0502040204020203" pitchFamily="34" charset="0"/>
                <a:cs typeface="Segoe UI" panose="020B0502040204020203" pitchFamily="34" charset="0"/>
              </a:rPr>
              <a:t>We are able to do this with minimal investment due to the proven capabilities of the Cortana Analytics platform. This helps us further realize our vision of providing highly personalized cooking inspiration for home cooks.</a:t>
            </a:r>
          </a:p>
          <a:p>
            <a:pPr defTabSz="932597"/>
            <a:endParaRPr lang="pt-PT" sz="2244" kern="0" dirty="0">
              <a:solidFill>
                <a:sysClr val="windowText" lastClr="000000"/>
              </a:solidFill>
              <a:latin typeface="Segoe UI" panose="020B0502040204020203" pitchFamily="34" charset="0"/>
              <a:cs typeface="Segoe UI" panose="020B0502040204020203" pitchFamily="34" charset="0"/>
            </a:endParaRPr>
          </a:p>
          <a:p>
            <a:pPr defTabSz="932597">
              <a:lnSpc>
                <a:spcPct val="90000"/>
              </a:lnSpc>
              <a:spcAft>
                <a:spcPts val="612"/>
              </a:spcAft>
            </a:pPr>
            <a:r>
              <a:rPr lang="en-US" sz="2244" b="1" kern="0" dirty="0">
                <a:solidFill>
                  <a:sysClr val="windowText" lastClr="000000"/>
                </a:solidFill>
                <a:latin typeface="Segoe UI" panose="020B0502040204020203" pitchFamily="34" charset="0"/>
                <a:cs typeface="Segoe UI" panose="020B0502040204020203" pitchFamily="34" charset="0"/>
              </a:rPr>
              <a:t>John Keane</a:t>
            </a:r>
            <a:br>
              <a:rPr lang="en-US" sz="2244" b="1" kern="0" dirty="0">
                <a:solidFill>
                  <a:sysClr val="windowText" lastClr="000000"/>
                </a:solidFill>
                <a:latin typeface="Segoe UI" panose="020B0502040204020203" pitchFamily="34" charset="0"/>
                <a:cs typeface="Segoe UI" panose="020B0502040204020203" pitchFamily="34" charset="0"/>
              </a:rPr>
            </a:br>
            <a:r>
              <a:rPr lang="en-US" sz="2244" b="1" kern="0" dirty="0">
                <a:solidFill>
                  <a:sysClr val="windowText" lastClr="000000"/>
                </a:solidFill>
                <a:latin typeface="Segoe UI" panose="020B0502040204020203" pitchFamily="34" charset="0"/>
                <a:cs typeface="Segoe UI" panose="020B0502040204020203" pitchFamily="34" charset="0"/>
              </a:rPr>
              <a:t>CTO, Allrecipes.com </a:t>
            </a:r>
          </a:p>
        </p:txBody>
      </p:sp>
      <p:pic>
        <p:nvPicPr>
          <p:cNvPr id="1026" name="Picture 2" descr="http://depts.washington.edu/leaders1/wordpress/wp-content/uploads/2013/02/allrecipes.com_.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8769" y="5814386"/>
            <a:ext cx="3194914" cy="11801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46" y="496"/>
            <a:ext cx="4663017" cy="6994525"/>
          </a:xfrm>
          <a:prstGeom prst="rect">
            <a:avLst/>
          </a:prstGeom>
        </p:spPr>
      </p:pic>
      <p:sp>
        <p:nvSpPr>
          <p:cNvPr id="6" name="TextBox 5">
            <a:hlinkClick r:id="rId5"/>
          </p:cNvPr>
          <p:cNvSpPr txBox="1"/>
          <p:nvPr/>
        </p:nvSpPr>
        <p:spPr>
          <a:xfrm>
            <a:off x="5380037" y="5182339"/>
            <a:ext cx="1895198" cy="46166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spTree>
    <p:extLst>
      <p:ext uri="{BB962C8B-B14F-4D97-AF65-F5344CB8AC3E}">
        <p14:creationId xmlns:p14="http://schemas.microsoft.com/office/powerpoint/2010/main" val="2012898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 y="-1"/>
            <a:ext cx="7441397" cy="6994525"/>
          </a:xfrm>
          <a:prstGeom prst="rect">
            <a:avLst/>
          </a:prstGeom>
          <a:solidFill>
            <a:srgbClr val="F35B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 name="Rectangle 4"/>
          <p:cNvSpPr/>
          <p:nvPr/>
        </p:nvSpPr>
        <p:spPr>
          <a:xfrm>
            <a:off x="7743432" y="155434"/>
            <a:ext cx="4225859" cy="4864088"/>
          </a:xfrm>
          <a:prstGeom prst="rect">
            <a:avLst/>
          </a:prstGeom>
        </p:spPr>
        <p:txBody>
          <a:bodyPr wrap="square">
            <a:spAutoFit/>
          </a:bodyPr>
          <a:lstStyle/>
          <a:p>
            <a:pPr defTabSz="932597"/>
            <a:r>
              <a:rPr lang="en-US" sz="2040" kern="0" dirty="0">
                <a:solidFill>
                  <a:sysClr val="windowText" lastClr="000000"/>
                </a:solidFill>
                <a:latin typeface="Segoe UI" panose="020B0502040204020203" pitchFamily="34" charset="0"/>
                <a:cs typeface="Segoe UI" panose="020B0502040204020203" pitchFamily="34" charset="0"/>
              </a:rPr>
              <a:t>“Azure Machine Learning was really easy to use. The user interface is highly visual and there’s no coding to do. We uploaded reading histories and our catalog, and tuned the recommendation engine with experiments that varied the weights of our attributes. It was a two-week process to get an engine that produced highly appropriate results.”</a:t>
            </a:r>
          </a:p>
          <a:p>
            <a:pPr defTabSz="932597"/>
            <a:endParaRPr lang="en-US" sz="2448" kern="0" dirty="0">
              <a:solidFill>
                <a:sysClr val="windowText" lastClr="000000"/>
              </a:solidFill>
              <a:latin typeface="Segoe UI" panose="020B0502040204020203" pitchFamily="34" charset="0"/>
              <a:cs typeface="Segoe UI" panose="020B0502040204020203" pitchFamily="34" charset="0"/>
            </a:endParaRPr>
          </a:p>
          <a:p>
            <a:pPr defTabSz="932597"/>
            <a:r>
              <a:rPr lang="en-US" sz="2040" b="1" kern="0" dirty="0">
                <a:solidFill>
                  <a:sysClr val="windowText" lastClr="000000"/>
                </a:solidFill>
                <a:latin typeface="Segoe UI" panose="020B0502040204020203" pitchFamily="34" charset="0"/>
                <a:cs typeface="Segoe UI" panose="020B0502040204020203" pitchFamily="34" charset="0"/>
              </a:rPr>
              <a:t>Vincent Daubry</a:t>
            </a:r>
            <a:br>
              <a:rPr lang="en-US" sz="2040" kern="0" dirty="0">
                <a:solidFill>
                  <a:sysClr val="windowText" lastClr="000000"/>
                </a:solidFill>
                <a:latin typeface="Segoe UI" panose="020B0502040204020203" pitchFamily="34" charset="0"/>
                <a:cs typeface="Segoe UI" panose="020B0502040204020203" pitchFamily="34" charset="0"/>
              </a:rPr>
            </a:br>
            <a:r>
              <a:rPr lang="en-US" sz="2040" kern="0" dirty="0">
                <a:solidFill>
                  <a:sysClr val="windowText" lastClr="000000"/>
                </a:solidFill>
                <a:latin typeface="Segoe UI" panose="020B0502040204020203" pitchFamily="34" charset="0"/>
                <a:cs typeface="Segoe UI" panose="020B0502040204020203" pitchFamily="34" charset="0"/>
              </a:rPr>
              <a:t>Youboox</a:t>
            </a:r>
            <a:br>
              <a:rPr lang="en-US" sz="2040" kern="0" dirty="0">
                <a:solidFill>
                  <a:sysClr val="windowText" lastClr="000000"/>
                </a:solidFill>
                <a:latin typeface="Segoe UI" panose="020B0502040204020203" pitchFamily="34" charset="0"/>
                <a:cs typeface="Segoe UI" panose="020B0502040204020203" pitchFamily="34" charset="0"/>
              </a:rPr>
            </a:br>
            <a:r>
              <a:rPr lang="en-US" sz="2040" kern="0" dirty="0">
                <a:solidFill>
                  <a:sysClr val="windowText" lastClr="000000"/>
                </a:solidFill>
                <a:latin typeface="Segoe UI" panose="020B0502040204020203" pitchFamily="34" charset="0"/>
                <a:cs typeface="Segoe UI" panose="020B0502040204020203" pitchFamily="34" charset="0"/>
              </a:rPr>
              <a:t>CTO and Co-founder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4" y="1097751"/>
            <a:ext cx="6304059" cy="4993314"/>
          </a:xfrm>
          <a:prstGeom prst="rect">
            <a:avLst/>
          </a:prstGeom>
          <a:ln>
            <a:noFill/>
          </a:ln>
          <a:effectLst>
            <a:softEdge rad="11250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7771" y="4944740"/>
            <a:ext cx="3400558" cy="2493743"/>
          </a:xfrm>
          <a:prstGeom prst="rect">
            <a:avLst/>
          </a:prstGeom>
        </p:spPr>
      </p:pic>
    </p:spTree>
    <p:extLst>
      <p:ext uri="{BB962C8B-B14F-4D97-AF65-F5344CB8AC3E}">
        <p14:creationId xmlns:p14="http://schemas.microsoft.com/office/powerpoint/2010/main" val="30652601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4653" t="8602" r="3817"/>
          <a:stretch/>
        </p:blipFill>
        <p:spPr>
          <a:xfrm>
            <a:off x="1" y="-1"/>
            <a:ext cx="12452660" cy="6994525"/>
          </a:xfrm>
          <a:prstGeom prst="rect">
            <a:avLst/>
          </a:prstGeom>
        </p:spPr>
      </p:pic>
      <p:grpSp>
        <p:nvGrpSpPr>
          <p:cNvPr id="13" name="Group 12"/>
          <p:cNvGrpSpPr/>
          <p:nvPr/>
        </p:nvGrpSpPr>
        <p:grpSpPr>
          <a:xfrm>
            <a:off x="5913568" y="1350734"/>
            <a:ext cx="6539092" cy="4424896"/>
            <a:chOff x="-2" y="2125662"/>
            <a:chExt cx="6539092" cy="4424896"/>
          </a:xfrm>
        </p:grpSpPr>
        <p:sp>
          <p:nvSpPr>
            <p:cNvPr id="12" name="Rectangle 11"/>
            <p:cNvSpPr/>
            <p:nvPr/>
          </p:nvSpPr>
          <p:spPr>
            <a:xfrm>
              <a:off x="0" y="5554661"/>
              <a:ext cx="6539090" cy="99589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“Users are saying that search results in our app are now more relevant and safer than when we were </a:t>
              </a:r>
              <a:r>
                <a:rPr lang="en-US" sz="2400">
                  <a:solidFill>
                    <a:schemeClr val="bg1"/>
                  </a:solidFill>
                </a:rPr>
                <a:t>using the Google </a:t>
              </a:r>
              <a:r>
                <a:rPr lang="en-US" sz="2400" dirty="0">
                  <a:solidFill>
                    <a:schemeClr val="bg1"/>
                  </a:solidFill>
                </a:rPr>
                <a:t>Image Search API…. It has been a huge plus having the Bing Image Search API in PicCollage.”</a:t>
              </a:r>
              <a:endParaRPr lang="en-US" sz="2400" i="1" dirty="0">
                <a:solidFill>
                  <a:schemeClr val="bg1"/>
                </a:solidFill>
              </a:endParaRPr>
            </a:p>
            <a:p>
              <a:pPr algn="r">
                <a:spcAft>
                  <a:spcPts val="1500"/>
                </a:spcAft>
              </a:pPr>
              <a:r>
                <a:rPr lang="en-US" sz="1700" dirty="0">
                  <a:solidFill>
                    <a:schemeClr val="bg1"/>
                  </a:solidFill>
                </a:rPr>
                <a:t>Cardinal Blue Software Head of Business and Partnerships Ching-Mei Chen </a:t>
              </a:r>
              <a:endParaRPr lang="en-US" sz="1700" i="1" dirty="0">
                <a:solidFill>
                  <a:schemeClr val="bg1"/>
                </a:solidFill>
              </a:endParaRPr>
            </a:p>
          </p:txBody>
        </p:sp>
        <p:sp>
          <p:nvSpPr>
            <p:cNvPr id="4" name="TextBox 3"/>
            <p:cNvSpPr txBox="1"/>
            <p:nvPr/>
          </p:nvSpPr>
          <p:spPr>
            <a:xfrm>
              <a:off x="272363" y="5666469"/>
              <a:ext cx="4250968" cy="766364"/>
            </a:xfrm>
            <a:prstGeom prst="rect">
              <a:avLst/>
            </a:prstGeom>
            <a:noFill/>
          </p:spPr>
          <p:txBody>
            <a:bodyPr wrap="squar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Bing Image Search API, Computer Vision API, Face API, and Emotion API</a:t>
              </a:r>
            </a:p>
          </p:txBody>
        </p:sp>
        <p:sp>
          <p:nvSpPr>
            <p:cNvPr id="5" name="TextBox 4">
              <a:hlinkClick r:id="rId4"/>
            </p:cNvPr>
            <p:cNvSpPr txBox="1"/>
            <p:nvPr/>
          </p:nvSpPr>
          <p:spPr>
            <a:xfrm>
              <a:off x="4362635" y="5821157"/>
              <a:ext cx="1895198" cy="46166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2" name="Picture 1"/>
          <p:cNvPicPr>
            <a:picLocks noChangeAspect="1"/>
          </p:cNvPicPr>
          <p:nvPr/>
        </p:nvPicPr>
        <p:blipFill>
          <a:blip r:embed="rId5"/>
          <a:stretch>
            <a:fillRect/>
          </a:stretch>
        </p:blipFill>
        <p:spPr>
          <a:xfrm>
            <a:off x="9418637" y="734900"/>
            <a:ext cx="2865437" cy="495526"/>
          </a:xfrm>
          <a:prstGeom prst="rect">
            <a:avLst/>
          </a:prstGeom>
        </p:spPr>
      </p:pic>
    </p:spTree>
    <p:extLst>
      <p:ext uri="{BB962C8B-B14F-4D97-AF65-F5344CB8AC3E}">
        <p14:creationId xmlns:p14="http://schemas.microsoft.com/office/powerpoint/2010/main" val="321107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a:r>
                <a:rPr lang="en-US" sz="1700" dirty="0">
                  <a:latin typeface="Segoe UI Semibold" panose="020B0702040204020203" pitchFamily="34" charset="0"/>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a:spcAft>
                  <a:spcPts val="1800"/>
                </a:spcAft>
              </a:pPr>
              <a:r>
                <a:rPr lang="en-US" sz="2400" dirty="0">
                  <a:solidFill>
                    <a:schemeClr val="bg1"/>
                  </a:solidFill>
                </a:rPr>
                <a:t>“</a:t>
              </a:r>
              <a:r>
                <a:rPr lang="en-US" sz="2400" dirty="0"/>
                <a:t>We found Cognitive Services to be the missing piece in the equation, the one that we needed to bring this solution to market and really revolutionize the way people look at video</a:t>
              </a:r>
              <a:r>
                <a:rPr lang="en-US" sz="2400" dirty="0">
                  <a:solidFill>
                    <a:schemeClr val="bg1"/>
                  </a:solidFill>
                </a:rPr>
                <a:t>.”</a:t>
              </a:r>
            </a:p>
            <a:p>
              <a:pPr algn="r">
                <a:spcAft>
                  <a:spcPts val="1800"/>
                </a:spcAft>
              </a:pPr>
              <a:r>
                <a:rPr lang="en-US" sz="1600" dirty="0"/>
                <a:t>Katie McCann, Vice President of Product and Engineering, </a:t>
              </a:r>
              <a:br>
                <a:rPr lang="en-US" sz="1600" dirty="0"/>
              </a:br>
              <a:r>
                <a:rPr lang="en-US" sz="1600" dirty="0"/>
                <a:t>Prism </a:t>
              </a:r>
              <a:r>
                <a:rPr lang="en-US" sz="1600" dirty="0" err="1"/>
                <a:t>Skylabs</a:t>
              </a:r>
              <a:r>
                <a:rPr lang="en-US" sz="1600" dirty="0"/>
                <a:t> </a:t>
              </a:r>
              <a:endParaRPr lang="en-US" sz="1700" dirty="0">
                <a:solidFill>
                  <a:schemeClr val="bg1"/>
                </a:solidFill>
              </a:endParaRPr>
            </a:p>
          </p:txBody>
        </p:sp>
        <p:sp>
          <p:nvSpPr>
            <p:cNvPr id="17" name="TextBox 16">
              <a:hlinkClick r:id="rId4"/>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2" name="Picture 1"/>
          <p:cNvPicPr>
            <a:picLocks noChangeAspect="1"/>
          </p:cNvPicPr>
          <p:nvPr/>
        </p:nvPicPr>
        <p:blipFill>
          <a:blip r:embed="rId5"/>
          <a:stretch>
            <a:fillRect/>
          </a:stretch>
        </p:blipFill>
        <p:spPr>
          <a:xfrm>
            <a:off x="427037" y="146468"/>
            <a:ext cx="609600" cy="912394"/>
          </a:xfrm>
          <a:prstGeom prst="rect">
            <a:avLst/>
          </a:prstGeom>
        </p:spPr>
      </p:pic>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See video here</a:t>
            </a:r>
          </a:p>
        </p:txBody>
      </p:sp>
    </p:spTree>
    <p:extLst>
      <p:ext uri="{BB962C8B-B14F-4D97-AF65-F5344CB8AC3E}">
        <p14:creationId xmlns:p14="http://schemas.microsoft.com/office/powerpoint/2010/main" val="72498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a:r>
                <a:rPr lang="en-US" sz="1400" dirty="0">
                  <a:latin typeface="Segoe UI Semibold" panose="020B0702040204020203" pitchFamily="34" charset="0"/>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a:spcAft>
                  <a:spcPts val="1800"/>
                </a:spcAft>
              </a:pPr>
              <a:r>
                <a:rPr lang="en-US" sz="2400" dirty="0">
                  <a:solidFill>
                    <a:schemeClr val="bg1"/>
                  </a:solidFill>
                </a:rPr>
                <a:t>“The only reason we can build a product like this is because we are building on the deep learning and speech recognition expertise at Microsoft to deliver an entertainment experience that will be revolutionary.”</a:t>
              </a:r>
            </a:p>
            <a:p>
              <a:pPr algn="r">
                <a:spcAft>
                  <a:spcPts val="1800"/>
                </a:spcAft>
              </a:pPr>
              <a:r>
                <a:rPr lang="en-US" sz="1700" dirty="0">
                  <a:solidFill>
                    <a:schemeClr val="bg1"/>
                  </a:solidFill>
                </a:rPr>
                <a:t>Alexander Mejia, Owner and Creative Director, </a:t>
              </a:r>
              <a:br>
                <a:rPr lang="en-US" sz="1700" dirty="0">
                  <a:solidFill>
                    <a:schemeClr val="bg1"/>
                  </a:solidFill>
                </a:rPr>
              </a:br>
              <a:r>
                <a:rPr lang="en-US" sz="1700" dirty="0">
                  <a:solidFill>
                    <a:schemeClr val="bg1"/>
                  </a:solidFill>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See video here</a:t>
            </a:r>
          </a:p>
        </p:txBody>
      </p:sp>
    </p:spTree>
    <p:extLst>
      <p:ext uri="{BB962C8B-B14F-4D97-AF65-F5344CB8AC3E}">
        <p14:creationId xmlns:p14="http://schemas.microsoft.com/office/powerpoint/2010/main" val="363305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919" t="16997"/>
          <a:stretch/>
        </p:blipFill>
        <p:spPr>
          <a:xfrm>
            <a:off x="0" y="0"/>
            <a:ext cx="12423625" cy="6994526"/>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a:r>
                <a:rPr lang="en-US" sz="1700" dirty="0">
                  <a:latin typeface="Segoe UI Semibold" panose="020B0702040204020203" pitchFamily="34" charset="0"/>
                  <a:cs typeface="Segoe UI Semibold" panose="020B0702040204020203" pitchFamily="34" charset="0"/>
                </a:rPr>
                <a:t>Face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a:spcAft>
                  <a:spcPts val="1800"/>
                </a:spcAft>
              </a:pPr>
              <a:r>
                <a:rPr lang="en-US" sz="2400" dirty="0">
                  <a:solidFill>
                    <a:schemeClr val="bg1"/>
                  </a:solidFill>
                </a:rPr>
                <a:t>“Although we have image processing and machine learning experts on staff, we were able to get a highly accurate facial detection capability to market much faster by turning to Microsoft.”</a:t>
              </a:r>
            </a:p>
            <a:p>
              <a:pPr algn="r">
                <a:spcAft>
                  <a:spcPts val="1800"/>
                </a:spcAft>
              </a:pPr>
              <a:r>
                <a:rPr lang="en-US" sz="1700" dirty="0" err="1">
                  <a:solidFill>
                    <a:schemeClr val="bg1"/>
                  </a:solidFill>
                </a:rPr>
                <a:t>Nadav</a:t>
              </a:r>
              <a:r>
                <a:rPr lang="en-US" sz="1700" dirty="0">
                  <a:solidFill>
                    <a:schemeClr val="bg1"/>
                  </a:solidFill>
                </a:rPr>
                <a:t> </a:t>
              </a:r>
              <a:r>
                <a:rPr lang="en-US" sz="1700" dirty="0" err="1">
                  <a:solidFill>
                    <a:schemeClr val="bg1"/>
                  </a:solidFill>
                </a:rPr>
                <a:t>Soferman</a:t>
              </a:r>
              <a:r>
                <a:rPr lang="en-US" sz="1700" dirty="0">
                  <a:solidFill>
                    <a:schemeClr val="bg1"/>
                  </a:solidFill>
                </a:rPr>
                <a:t>, Cofounder and Chief Product Officer, </a:t>
              </a:r>
              <a:r>
                <a:rPr lang="en-US" sz="1700" dirty="0" err="1">
                  <a:solidFill>
                    <a:schemeClr val="bg1"/>
                  </a:solidFill>
                </a:rPr>
                <a:t>Cloudinary</a:t>
              </a:r>
              <a:endParaRPr lang="en-US" sz="1700" dirty="0">
                <a:solidFill>
                  <a:schemeClr val="bg1"/>
                </a:solidFill>
              </a:endParaRPr>
            </a:p>
          </p:txBody>
        </p:sp>
        <p:sp>
          <p:nvSpPr>
            <p:cNvPr id="17" name="TextBox 16">
              <a:hlinkClick r:id="rId4"/>
            </p:cNvPr>
            <p:cNvSpPr txBox="1"/>
            <p:nvPr/>
          </p:nvSpPr>
          <p:spPr>
            <a:xfrm>
              <a:off x="4541587" y="5699202"/>
              <a:ext cx="1895199" cy="563589"/>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8" name="Picture 7" descr="Cloudinary Logo"/>
          <p:cNvPicPr/>
          <p:nvPr/>
        </p:nvPicPr>
        <p:blipFill>
          <a:blip r:embed="rId5">
            <a:extLst>
              <a:ext uri="{28A0092B-C50C-407E-A947-70E740481C1C}">
                <a14:useLocalDpi xmlns:a14="http://schemas.microsoft.com/office/drawing/2010/main" val="0"/>
              </a:ext>
            </a:extLst>
          </a:blip>
          <a:srcRect/>
          <a:stretch>
            <a:fillRect/>
          </a:stretch>
        </p:blipFill>
        <p:spPr bwMode="auto">
          <a:xfrm>
            <a:off x="350526" y="367923"/>
            <a:ext cx="3409083" cy="729105"/>
          </a:xfrm>
          <a:prstGeom prst="rect">
            <a:avLst/>
          </a:prstGeom>
          <a:noFill/>
          <a:ln>
            <a:noFill/>
          </a:ln>
        </p:spPr>
      </p:pic>
    </p:spTree>
    <p:extLst>
      <p:ext uri="{BB962C8B-B14F-4D97-AF65-F5344CB8AC3E}">
        <p14:creationId xmlns:p14="http://schemas.microsoft.com/office/powerpoint/2010/main" val="359638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6779"/>
          <a:stretch/>
        </p:blipFill>
        <p:spPr>
          <a:xfrm>
            <a:off x="-170657" y="0"/>
            <a:ext cx="12607132" cy="6994526"/>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a:r>
                <a:rPr lang="en-US" sz="1700" dirty="0">
                  <a:latin typeface="Segoe UI Semibold" panose="020B0702040204020203" pitchFamily="34" charset="0"/>
                  <a:cs typeface="Segoe UI Semibold" panose="020B0702040204020203" pitchFamily="34" charset="0"/>
                </a:rPr>
                <a:t>Computer Vision API</a:t>
              </a:r>
            </a:p>
          </p:txBody>
        </p:sp>
        <p:sp>
          <p:nvSpPr>
            <p:cNvPr id="14" name="Rectangle 13"/>
            <p:cNvSpPr/>
            <p:nvPr/>
          </p:nvSpPr>
          <p:spPr bwMode="auto">
            <a:xfrm>
              <a:off x="228598" y="703316"/>
              <a:ext cx="6400800"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a:spcAft>
                  <a:spcPts val="1800"/>
                </a:spcAft>
              </a:pPr>
              <a:r>
                <a:rPr lang="en-US" sz="2400" dirty="0"/>
                <a:t>“We were solving a specific problem to bring value to our customers, and we wanted a quick, elegant, and simple solution. We found it in Cognitive Services. </a:t>
              </a:r>
              <a:r>
                <a:rPr lang="en-US" sz="2400" dirty="0">
                  <a:solidFill>
                    <a:schemeClr val="bg1"/>
                  </a:solidFill>
                </a:rPr>
                <a:t>”</a:t>
              </a:r>
            </a:p>
            <a:p>
              <a:pPr algn="r">
                <a:spcAft>
                  <a:spcPts val="1800"/>
                </a:spcAft>
              </a:pPr>
              <a:r>
                <a:rPr lang="en-CA" sz="1600" dirty="0"/>
                <a:t>Aaron </a:t>
              </a:r>
              <a:r>
                <a:rPr lang="en-CA" sz="1600" dirty="0" err="1"/>
                <a:t>Edell</a:t>
              </a:r>
              <a:r>
                <a:rPr lang="en-CA" sz="1600" dirty="0"/>
                <a:t>, Chief Product Owner, </a:t>
              </a:r>
              <a:r>
                <a:rPr lang="en-CA" sz="1600" dirty="0" err="1"/>
                <a:t>GrayMeta</a:t>
              </a:r>
              <a:endParaRPr lang="en-US" sz="1700" dirty="0">
                <a:solidFill>
                  <a:schemeClr val="bg1"/>
                </a:solidFill>
              </a:endParaRPr>
            </a:p>
          </p:txBody>
        </p:sp>
        <p:sp>
          <p:nvSpPr>
            <p:cNvPr id="17" name="TextBox 16">
              <a:hlinkClick r:id="rId4"/>
            </p:cNvPr>
            <p:cNvSpPr txBox="1"/>
            <p:nvPr/>
          </p:nvSpPr>
          <p:spPr>
            <a:xfrm>
              <a:off x="4541587" y="5699202"/>
              <a:ext cx="1895199" cy="563589"/>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5" name="Picture 4"/>
          <p:cNvPicPr>
            <a:picLocks noChangeAspect="1"/>
          </p:cNvPicPr>
          <p:nvPr/>
        </p:nvPicPr>
        <p:blipFill>
          <a:blip r:embed="rId5"/>
          <a:stretch>
            <a:fillRect/>
          </a:stretch>
        </p:blipFill>
        <p:spPr>
          <a:xfrm>
            <a:off x="350837" y="474108"/>
            <a:ext cx="2569868" cy="493895"/>
          </a:xfrm>
          <a:prstGeom prst="rect">
            <a:avLst/>
          </a:prstGeom>
        </p:spPr>
      </p:pic>
    </p:spTree>
    <p:extLst>
      <p:ext uri="{BB962C8B-B14F-4D97-AF65-F5344CB8AC3E}">
        <p14:creationId xmlns:p14="http://schemas.microsoft.com/office/powerpoint/2010/main" val="9823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7613" t="5500" r="1" b="22138"/>
          <a:stretch/>
        </p:blipFill>
        <p:spPr>
          <a:xfrm>
            <a:off x="-1" y="-287616"/>
            <a:ext cx="12436475" cy="7282141"/>
          </a:xfrm>
          <a:prstGeom prst="rect">
            <a:avLst/>
          </a:prstGeom>
        </p:spPr>
      </p:pic>
      <p:grpSp>
        <p:nvGrpSpPr>
          <p:cNvPr id="13" name="Group 12"/>
          <p:cNvGrpSpPr/>
          <p:nvPr/>
        </p:nvGrpSpPr>
        <p:grpSpPr>
          <a:xfrm>
            <a:off x="5913568" y="1242764"/>
            <a:ext cx="6539092" cy="4532866"/>
            <a:chOff x="-2" y="2017692"/>
            <a:chExt cx="6539092" cy="4532866"/>
          </a:xfrm>
        </p:grpSpPr>
        <p:sp>
          <p:nvSpPr>
            <p:cNvPr id="12" name="Rectangle 11"/>
            <p:cNvSpPr/>
            <p:nvPr/>
          </p:nvSpPr>
          <p:spPr>
            <a:xfrm>
              <a:off x="0" y="5554661"/>
              <a:ext cx="6539090" cy="99589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bwMode="auto">
            <a:xfrm>
              <a:off x="-2" y="2017692"/>
              <a:ext cx="6539092" cy="35408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“The main problem we ran into with the Google Custom Search Engine was the lack of scalability and the constraints it placed on our user experience. With the Bing APIs … we’re able to deliver far more comprehensive, relevant results—the kind that keep customers coming back for more.”</a:t>
              </a:r>
            </a:p>
            <a:p>
              <a:pPr algn="r">
                <a:spcAft>
                  <a:spcPts val="1500"/>
                </a:spcAft>
              </a:pPr>
              <a:r>
                <a:rPr lang="en-US" sz="1700" dirty="0">
                  <a:solidFill>
                    <a:schemeClr val="bg1"/>
                  </a:solidFill>
                </a:rPr>
                <a:t>WildWorld Chief Technology Officer Hassan Uriostegui</a:t>
              </a:r>
              <a:endParaRPr lang="en-US" sz="1700" i="1" dirty="0">
                <a:solidFill>
                  <a:schemeClr val="bg1"/>
                </a:solidFill>
              </a:endParaRPr>
            </a:p>
          </p:txBody>
        </p:sp>
        <p:sp>
          <p:nvSpPr>
            <p:cNvPr id="4" name="TextBox 3"/>
            <p:cNvSpPr txBox="1"/>
            <p:nvPr/>
          </p:nvSpPr>
          <p:spPr>
            <a:xfrm>
              <a:off x="272364" y="5666469"/>
              <a:ext cx="3994704" cy="766364"/>
            </a:xfrm>
            <a:prstGeom prst="rect">
              <a:avLst/>
            </a:prstGeom>
            <a:noFill/>
          </p:spPr>
          <p:txBody>
            <a:bodyPr wrap="squar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Bing Image Search API and Bing Autosuggest API </a:t>
              </a:r>
            </a:p>
          </p:txBody>
        </p:sp>
        <p:sp>
          <p:nvSpPr>
            <p:cNvPr id="5" name="TextBox 4">
              <a:hlinkClick r:id="rId4"/>
            </p:cNvPr>
            <p:cNvSpPr txBox="1"/>
            <p:nvPr/>
          </p:nvSpPr>
          <p:spPr>
            <a:xfrm>
              <a:off x="4362635" y="5821157"/>
              <a:ext cx="1895198" cy="46166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7" name="Picture 6"/>
          <p:cNvPicPr>
            <a:picLocks noChangeAspect="1"/>
          </p:cNvPicPr>
          <p:nvPr/>
        </p:nvPicPr>
        <p:blipFill>
          <a:blip r:embed="rId5"/>
          <a:stretch>
            <a:fillRect/>
          </a:stretch>
        </p:blipFill>
        <p:spPr>
          <a:xfrm>
            <a:off x="8513314" y="414100"/>
            <a:ext cx="3609564" cy="828664"/>
          </a:xfrm>
          <a:prstGeom prst="rect">
            <a:avLst/>
          </a:prstGeom>
        </p:spPr>
      </p:pic>
    </p:spTree>
    <p:extLst>
      <p:ext uri="{BB962C8B-B14F-4D97-AF65-F5344CB8AC3E}">
        <p14:creationId xmlns:p14="http://schemas.microsoft.com/office/powerpoint/2010/main" val="177985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0" y="0"/>
            <a:ext cx="12436475" cy="6994525"/>
          </a:xfrm>
          <a:prstGeom prst="rect">
            <a:avLst/>
          </a:prstGeom>
        </p:spPr>
      </p:pic>
      <p:grpSp>
        <p:nvGrpSpPr>
          <p:cNvPr id="12" name="Group 11"/>
          <p:cNvGrpSpPr/>
          <p:nvPr/>
        </p:nvGrpSpPr>
        <p:grpSpPr>
          <a:xfrm>
            <a:off x="5897383" y="754062"/>
            <a:ext cx="6539092" cy="5486401"/>
            <a:chOff x="-2" y="-599007"/>
            <a:chExt cx="6539092" cy="6697663"/>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a:spcAft>
                  <a:spcPts val="1800"/>
                </a:spcAft>
              </a:pPr>
              <a:r>
                <a:rPr lang="en-US" sz="4800" dirty="0">
                  <a:solidFill>
                    <a:schemeClr val="bg1"/>
                  </a:solidFill>
                  <a:latin typeface="+mj-lt"/>
                </a:rPr>
                <a:t>Bringing it all together </a:t>
              </a:r>
            </a:p>
            <a:p>
              <a:pPr>
                <a:spcAft>
                  <a:spcPts val="1800"/>
                </a:spcAft>
              </a:pPr>
              <a:r>
                <a:rPr lang="en-US" sz="2000" dirty="0">
                  <a:solidFill>
                    <a:schemeClr val="bg1"/>
                  </a:solidFill>
                </a:rPr>
                <a:t>The Seeing AI Project </a:t>
              </a:r>
            </a:p>
            <a:p>
              <a:pPr>
                <a:spcAft>
                  <a:spcPts val="1800"/>
                </a:spcAft>
              </a:pPr>
              <a:r>
                <a:rPr lang="en-US" sz="2000" dirty="0">
                  <a:solidFill>
                    <a:schemeClr val="bg1"/>
                  </a:solidFill>
                </a:rPr>
                <a:t>Computer Vision, Image, Speech Recognition, NLP, and ML from Microsoft Cognitive Services </a:t>
              </a:r>
            </a:p>
          </p:txBody>
        </p:sp>
        <p:sp>
          <p:nvSpPr>
            <p:cNvPr id="16" name="TextBox 15">
              <a:hlinkClick r:id="rId4"/>
            </p:cNvPr>
            <p:cNvSpPr txBox="1"/>
            <p:nvPr/>
          </p:nvSpPr>
          <p:spPr>
            <a:xfrm>
              <a:off x="1669261" y="5653232"/>
              <a:ext cx="1631858"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Watch Video Here</a:t>
              </a:r>
            </a:p>
          </p:txBody>
        </p:sp>
        <p:sp>
          <p:nvSpPr>
            <p:cNvPr id="17" name="TextBox 16">
              <a:hlinkClick r:id="rId5"/>
            </p:cNvPr>
            <p:cNvSpPr txBox="1"/>
            <p:nvPr/>
          </p:nvSpPr>
          <p:spPr>
            <a:xfrm>
              <a:off x="109186" y="5653232"/>
              <a:ext cx="1450783"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Blog Here</a:t>
              </a:r>
            </a:p>
          </p:txBody>
        </p:sp>
      </p:grpSp>
    </p:spTree>
    <p:extLst>
      <p:ext uri="{BB962C8B-B14F-4D97-AF65-F5344CB8AC3E}">
        <p14:creationId xmlns:p14="http://schemas.microsoft.com/office/powerpoint/2010/main" val="32911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38" b="-38"/>
          <a:stretch/>
        </p:blipFill>
        <p:spPr>
          <a:xfrm>
            <a:off x="0" y="-84137"/>
            <a:ext cx="12436475" cy="708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437" y="754062"/>
            <a:ext cx="3228470" cy="545253"/>
          </a:xfrm>
          <a:prstGeom prst="rect">
            <a:avLst/>
          </a:prstGeom>
        </p:spPr>
      </p:pic>
      <p:grpSp>
        <p:nvGrpSpPr>
          <p:cNvPr id="18" name="Group 17"/>
          <p:cNvGrpSpPr/>
          <p:nvPr/>
        </p:nvGrpSpPr>
        <p:grpSpPr>
          <a:xfrm>
            <a:off x="-2" y="1510765"/>
            <a:ext cx="6539092" cy="3972994"/>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“I have not seen anything comparable. We can use the Computer Vision API to prove to our clients the reliability of the data, so they can be confident making important business decisions based on that information.”</a:t>
              </a:r>
              <a:endParaRPr lang="en-US" sz="2400" i="1" dirty="0">
                <a:solidFill>
                  <a:schemeClr val="bg1"/>
                </a:solidFill>
              </a:endParaRPr>
            </a:p>
            <a:p>
              <a:pPr algn="r">
                <a:spcAft>
                  <a:spcPts val="1500"/>
                </a:spcAft>
              </a:pPr>
              <a:r>
                <a:rPr lang="nl-NL" sz="1700" dirty="0">
                  <a:solidFill>
                    <a:schemeClr val="bg1"/>
                  </a:solidFill>
                </a:rPr>
                <a:t>Vigiglobe CEO Leendert de Voogd </a:t>
              </a:r>
              <a:endParaRPr lang="en-US" sz="1700" i="1" dirty="0">
                <a:solidFill>
                  <a:schemeClr val="bg1"/>
                </a:solidFill>
              </a:endParaRPr>
            </a:p>
          </p:txBody>
        </p:sp>
        <p:sp>
          <p:nvSpPr>
            <p:cNvPr id="21" name="TextBox 20"/>
            <p:cNvSpPr txBox="1"/>
            <p:nvPr/>
          </p:nvSpPr>
          <p:spPr>
            <a:xfrm>
              <a:off x="293966" y="5561202"/>
              <a:ext cx="2418291"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Computer Vision API</a:t>
              </a:r>
            </a:p>
          </p:txBody>
        </p:sp>
        <p:sp>
          <p:nvSpPr>
            <p:cNvPr id="22" name="TextBox 21">
              <a:hlinkClick r:id="rId5"/>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spTree>
    <p:extLst>
      <p:ext uri="{BB962C8B-B14F-4D97-AF65-F5344CB8AC3E}">
        <p14:creationId xmlns:p14="http://schemas.microsoft.com/office/powerpoint/2010/main" val="292081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A38F4241506FFA41A588B603934807A7" ma:contentTypeVersion="61" ma:contentTypeDescription="A document content type used by Infopedia." ma:contentTypeScope="" ma:versionID="d22281aba36c507d9da330b720be4cda">
  <xsd:schema xmlns:xsd="http://www.w3.org/2001/XMLSchema" xmlns:xs="http://www.w3.org/2001/XMLSchema" xmlns:p="http://schemas.microsoft.com/office/2006/metadata/properties" xmlns:ns1="http://schemas.microsoft.com/sharepoint/v3" xmlns:ns2="230e9df3-be65-4c73-a93b-d1236ebd677e" xmlns:ns3="230E9DF3-BE65-4C73-A93B-D1236EBD677E" xmlns:ns4="8b6ef221-a9e7-4fd3-81c1-44868d20ca84" xmlns:ns5="52fd768f-fec6-4891-a4a6-dd9332b3b198" targetNamespace="http://schemas.microsoft.com/office/2006/metadata/properties" ma:root="true" ma:fieldsID="df0c0321aba60d2382e0f3d531003b96" ns1:_="" ns2:_="" ns3:_="" ns4:_="" ns5:_="">
    <xsd:import namespace="http://schemas.microsoft.com/sharepoint/v3"/>
    <xsd:import namespace="230e9df3-be65-4c73-a93b-d1236ebd677e"/>
    <xsd:import namespace="230E9DF3-BE65-4C73-A93B-D1236EBD677E"/>
    <xsd:import namespace="8b6ef221-a9e7-4fd3-81c1-44868d20ca84"/>
    <xsd:import namespace="52fd768f-fec6-4891-a4a6-dd9332b3b198"/>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GenericText2" minOccurs="0"/>
                <xsd:element ref="ns2:Coowner" minOccurs="0"/>
                <xsd:element ref="ns2:i0d941ee1e744ffea7aeee9924c91cbb" minOccurs="0"/>
                <xsd:element ref="ns2:i1b478372f814787abd313030b81fcb2"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l3c3ea61849e4288a8acc49bb5388e8c" minOccurs="0"/>
                <xsd:element ref="ns2:k20e0dfa74bf4e44818db03027b0ccd8" minOccurs="0"/>
                <xsd:element ref="ns1:_ip_UnifiedCompliancePolicyProperties" minOccurs="0"/>
                <xsd:element ref="ns1:_ip_UnifiedCompliancePolicyUIAction" minOccurs="0"/>
                <xsd:element ref="ns4:LastSharedByUser" minOccurs="0"/>
                <xsd:element ref="ns4:LastSharedByTime" minOccurs="0"/>
                <xsd:element ref="ns5:Update_x0020_Parent_x0020_Child_x0020_Relation4" minOccurs="0"/>
                <xsd:element ref="ns5:ODSWF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7" nillable="true" ma:displayName="Unified Compliance Policy Properties" ma:hidden="true" ma:internalName="_ip_UnifiedCompliancePolicyProperties">
      <xsd:simpleType>
        <xsd:restriction base="dms:Note"/>
      </xsd:simpleType>
    </xsd:element>
    <xsd:element name="_ip_UnifiedCompliancePolicyUIAction" ma:index="6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 ID" ma:indexed="true" ma:internalName="ContentID" ma:readOnly="false">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630d5bdf-70ff-4327-abc6-8c3cb5794815}" ma:internalName="TaxCatchAll" ma:showField="CatchAllData" ma:web="a45a70f0-08f9-486d-8152-055a1b48ae48">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630d5bdf-70ff-4327-abc6-8c3cb5794815}" ma:internalName="TaxCatchAllLabel" ma:readOnly="true" ma:showField="CatchAllDataLabel" ma:web="a45a70f0-08f9-486d-8152-055a1b48ae48">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readOnly="false"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readOnly="false"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GenericText2" ma:index="43" nillable="true" ma:displayName="GenericText2" ma:description="Generic field for future features in implementation" ma:indexed="true" ma:internalName="GenericText2">
      <xsd:simpleType>
        <xsd:restriction base="dms:Text">
          <xsd:maxLength value="255"/>
        </xsd:restriction>
      </xsd:simpleType>
    </xsd:element>
    <xsd:element name="Coowner" ma:index="44"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k21a64daf20d4502b2796a1c6b8ce6c8" ma:index="49"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3"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5"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7"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59"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6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k20e0dfa74bf4e44818db03027b0ccd8" ma:index="6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8b6ef221-a9e7-4fd3-81c1-44868d20ca84" elementFormDefault="qualified">
    <xsd:import namespace="http://schemas.microsoft.com/office/2006/documentManagement/types"/>
    <xsd:import namespace="http://schemas.microsoft.com/office/infopath/2007/PartnerControls"/>
    <xsd:element name="LastSharedByUser" ma:index="69" nillable="true" ma:displayName="Last Shared By User" ma:description="" ma:internalName="LastSharedByUser" ma:readOnly="true">
      <xsd:simpleType>
        <xsd:restriction base="dms:Note">
          <xsd:maxLength value="255"/>
        </xsd:restriction>
      </xsd:simpleType>
    </xsd:element>
    <xsd:element name="LastSharedByTime" ma:index="7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fd768f-fec6-4891-a4a6-dd9332b3b198" elementFormDefault="qualified">
    <xsd:import namespace="http://schemas.microsoft.com/office/2006/documentManagement/types"/>
    <xsd:import namespace="http://schemas.microsoft.com/office/infopath/2007/PartnerControls"/>
    <xsd:element name="Update_x0020_Parent_x0020_Child_x0020_Relation4" ma:index="71" nillable="true" ma:displayName="Update Parent Child Relation4" ma:internalName="Update_x0020_Parent_x0020_Child_x0020_Relation4">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2"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Slides that show current case studies and evidence of customers using Microsoft Cognitive Services. Check back as this deck will be continually updated.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wner xmlns="230e9df3-be65-4c73-a93b-d1236ebd677e">
      <UserInfo>
        <DisplayName>Rebecca Duffy (TNR)</DisplayName>
        <AccountId>26489</AccountId>
        <AccountType/>
      </UserInfo>
    </Owner>
    <PublishDate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Marketing and Operations</TermName>
          <TermId xmlns="http://schemas.microsoft.com/office/infopath/2007/PartnerControls">4e55053f-00bf-4a09-94d0-fbe9f56e7b2c</TermId>
        </TermInfo>
      </Terms>
    </eb54ac91059940029a3cc8a4ff5af673>
    <PublishingPageContent xmlns="http://schemas.microsoft.com/sharepoint/v3" xsi:nil="true"/>
    <ContentID xmlns="230e9df3-be65-4c73-a93b-d1236ebd677e" xsi:nil="true"/>
    <Coowner xmlns="230e9df3-be65-4c73-a93b-d1236ebd677e">
      <UserInfo>
        <DisplayName>i:0#.f|membership|v-russr@microsoft.com</DisplayName>
        <AccountId>56629</AccountId>
        <AccountType/>
      </UserInfo>
      <UserInfo>
        <DisplayName>i:0#.f|membership|v-stali@microsoft.com</DisplayName>
        <AccountId>61618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Cognitive Services</TermName>
          <TermId xmlns="http://schemas.microsoft.com/office/infopath/2007/PartnerControls">076fda63-7c9c-4c6e-87f7-2dcda63cdb3e</TermId>
        </TermInfo>
        <TermInfo xmlns="http://schemas.microsoft.com/office/infopath/2007/PartnerControls">
          <TermName xmlns="http://schemas.microsoft.com/office/infopath/2007/PartnerControls">Artificial Intelligence and Research Group</TermName>
          <TermId xmlns="http://schemas.microsoft.com/office/infopath/2007/PartnerControls">bc53c690-bfc4-4b06-b08b-99b2bf5a2a45</TermId>
        </TermInfo>
      </Terms>
    </TaxKeywordTaxHTField>
    <b4224c12c78d42ea9b214de0badf8358 xmlns="230e9df3-be65-4c73-a93b-d1236ebd677e">
      <Terms xmlns="http://schemas.microsoft.com/office/infopath/2007/PartnerControls"/>
    </b4224c12c78d42ea9b214de0badf8358>
    <TaxCatchAll xmlns="230e9df3-be65-4c73-a93b-d1236ebd677e">
      <Value>17</Value>
      <Value>2769</Value>
      <Value>584</Value>
      <Value>2766</Value>
    </TaxCatchAll>
    <mb88723863e1404388ba3733387d48df xmlns="230e9df3-be65-4c73-a93b-d1236ebd677e">
      <Terms xmlns="http://schemas.microsoft.com/office/infopath/2007/PartnerControls"/>
    </mb88723863e1404388ba3733387d48df>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GenericText2 xmlns="230e9df3-be65-4c73-a93b-d1236ebd677e">G05KC-3-4489</GenericText2>
    <_dlc_DocId xmlns="230e9df3-be65-4c73-a93b-d1236ebd677e">G05KC-2054450764-4509</_dlc_DocId>
    <_dlc_DocIdUrl xmlns="230e9df3-be65-4c73-a93b-d1236ebd677e">
      <Url>https://microsoft.sharepoint.com/sites/Infopedia_G05KC/_layouts/15/DocIdRedir.aspx?ID=G05KC-2054450764-4509</Url>
      <Description>G05KC-2054450764-4509</Description>
    </_dlc_DocIdUrl>
    <LastSharedByUser xmlns="8b6ef221-a9e7-4fd3-81c1-44868d20ca84">rolaylin@microsoft.com</LastSharedByUser>
    <LastSharedByTime xmlns="8b6ef221-a9e7-4fd3-81c1-44868d20ca84">2017-02-09T06:49:17+00:00</LastSharedByTime>
    <_ip_UnifiedCompliancePolicyUIAction xmlns="http://schemas.microsoft.com/sharepoint/v3" xsi:nil="true"/>
    <_ip_UnifiedCompliancePolicyProperties xmlns="http://schemas.microsoft.com/sharepoint/v3" xsi:nil="true"/>
    <Update_x0020_Parent_x0020_Child_x0020_Relation4 xmlns="52fd768f-fec6-4891-a4a6-dd9332b3b198">
      <Url xsi:nil="true"/>
      <Description xsi:nil="true"/>
    </Update_x0020_Parent_x0020_Child_x0020_Relation4>
    <ODSWF1 xmlns="52fd768f-fec6-4891-a4a6-dd9332b3b198">
      <Url xsi:nil="true"/>
      <Description xsi:nil="true"/>
    </ODSWF1>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D5716AFA-53CA-4629-800D-1A51774518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8b6ef221-a9e7-4fd3-81c1-44868d20ca84"/>
    <ds:schemaRef ds:uri="52fd768f-fec6-4891-a4a6-dd9332b3b1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0E8A930-359F-4A8D-876D-47DA0390DF13}">
  <ds:schemaRefs>
    <ds:schemaRef ds:uri="Microsoft.SharePoint.Taxonomy.ContentTypeSync"/>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230e9df3-be65-4c73-a93b-d1236ebd677e"/>
    <ds:schemaRef ds:uri="http://schemas.microsoft.com/office/2006/documentManagement/types"/>
    <ds:schemaRef ds:uri="http://schemas.openxmlformats.org/package/2006/metadata/core-properties"/>
    <ds:schemaRef ds:uri="52fd768f-fec6-4891-a4a6-dd9332b3b198"/>
    <ds:schemaRef ds:uri="http://purl.org/dc/terms/"/>
    <ds:schemaRef ds:uri="http://schemas.microsoft.com/office/infopath/2007/PartnerControls"/>
    <ds:schemaRef ds:uri="http://purl.org/dc/dcmitype/"/>
    <ds:schemaRef ds:uri="8b6ef221-a9e7-4fd3-81c1-44868d20ca84"/>
    <ds:schemaRef ds:uri="http://purl.org/dc/elements/1.1/"/>
    <ds:schemaRef ds:uri="230E9DF3-BE65-4C73-A93B-D1236EBD677E"/>
    <ds:schemaRef ds:uri="http://schemas.microsoft.com/sharepoint/v3"/>
    <ds:schemaRef ds:uri="http://www.w3.org/XML/1998/namespace"/>
  </ds:schemaRefs>
</ds:datastoreItem>
</file>

<file path=customXml/itemProps5.xml><?xml version="1.0" encoding="utf-8"?>
<ds:datastoreItem xmlns:ds="http://schemas.openxmlformats.org/officeDocument/2006/customXml" ds:itemID="{626E88B9-2842-4BEC-B5DF-5BB6CFB620BF}">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13229</TotalTime>
  <Words>4243</Words>
  <Application>Microsoft Office PowerPoint</Application>
  <PresentationFormat>Custom</PresentationFormat>
  <Paragraphs>261</Paragraphs>
  <Slides>17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Lato Light</vt:lpstr>
      <vt:lpstr>Open Sans</vt:lpstr>
      <vt:lpstr>Segoe UI</vt:lpstr>
      <vt:lpstr>Segoe UI Light</vt:lpstr>
      <vt:lpstr>Segoe UI Semibold</vt:lpstr>
      <vt:lpstr>MS Cognitive Services Walking 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Evidence Slides</dc:title>
  <dc:subject>TechReady 22</dc:subject>
  <dc:creator>Rebecca Duffy (TNR)</dc:creator>
  <cp:keywords>Artificial Intelligence and Research Group; Cognitive Services</cp:keywords>
  <dc:description>Template: Mitchell Derrey, Silver Fox Productions
Formatting: Zoey Vong; ZUM Communications
Event Date: February 1st - 5th, 2016
Event Location: WSCTC, Seattle, WA
Audience Type: Internal</dc:description>
  <cp:lastModifiedBy>Priya Aswani</cp:lastModifiedBy>
  <cp:revision>444</cp:revision>
  <dcterms:created xsi:type="dcterms:W3CDTF">2015-12-15T18:37:24Z</dcterms:created>
  <dcterms:modified xsi:type="dcterms:W3CDTF">2017-05-02T04:38:53Z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0x0101000E4CB7077FEE4FF7AE86D4A500EEC7800300F96E2758736AEF45AFCE0C190C2A9DEC00A38F4241506FFA41A588B603934807A7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2769;#Cognitive Services|076fda63-7c9c-4c6e-87f7-2dcda63cdb3e;#2766;#Artificial Intelligence and Research Group|bc53c690-bfc4-4b06-b08b-99b2bf5a2a45</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Audiences">
    <vt:lpwstr/>
  </property>
  <property fmtid="{D5CDD505-2E9C-101B-9397-08002B2CF9AE}" pid="14" name="Region">
    <vt:lpwstr/>
  </property>
  <property fmtid="{D5CDD505-2E9C-101B-9397-08002B2CF9AE}" pid="15" name="Confidentiality">
    <vt:lpwstr>17;#customer ready|8986c41d-21c5-4f8f-8a12-ea4625b46858</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584;#Marketing and Operations|4e55053f-00bf-4a09-94d0-fbe9f56e7b2c</vt:lpwstr>
  </property>
  <property fmtid="{D5CDD505-2E9C-101B-9397-08002B2CF9AE}" pid="20" name="BusinessArchitecture">
    <vt:lpwstr/>
  </property>
  <property fmtid="{D5CDD505-2E9C-101B-9397-08002B2CF9AE}" pid="21" name="Products">
    <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
  </property>
  <property fmtid="{D5CDD505-2E9C-101B-9397-08002B2CF9AE}" pid="27" name="_dlc_DocIdItemGuid">
    <vt:lpwstr>391277b2-6662-4ccb-9eb2-c637e539b0c6</vt:lpwstr>
  </property>
  <property fmtid="{D5CDD505-2E9C-101B-9397-08002B2CF9AE}" pid="28" name="ItemType">
    <vt:lpwstr/>
  </property>
  <property fmtid="{D5CDD505-2E9C-101B-9397-08002B2CF9AE}" pid="29" name="ga0c0bf70a6644469c61b3efa7025301">
    <vt:lpwstr/>
  </property>
  <property fmtid="{D5CDD505-2E9C-101B-9397-08002B2CF9AE}" pid="30" name="ExperienceContentType">
    <vt:lpwstr/>
  </property>
  <property fmtid="{D5CDD505-2E9C-101B-9397-08002B2CF9AE}" pid="31" name="SMSGTags">
    <vt:lpwstr/>
  </property>
  <property fmtid="{D5CDD505-2E9C-101B-9397-08002B2CF9AE}" pid="32" name="EnterpriseDomainTags">
    <vt:lpwstr/>
  </property>
  <property fmtid="{D5CDD505-2E9C-101B-9397-08002B2CF9AE}" pid="33" name="Languages">
    <vt:lpwstr/>
  </property>
  <property fmtid="{D5CDD505-2E9C-101B-9397-08002B2CF9AE}" pid="34" name="TechnicalLevel">
    <vt:lpwstr/>
  </property>
  <property fmtid="{D5CDD505-2E9C-101B-9397-08002B2CF9AE}" pid="35" name="ldac8aee9d1f469e8cd8c3f8d6a615f2">
    <vt:lpwstr/>
  </property>
  <property fmtid="{D5CDD505-2E9C-101B-9397-08002B2CF9AE}" pid="36" name="_docset_NoMedatataSyncRequired">
    <vt:lpwstr>False</vt:lpwstr>
  </property>
  <property fmtid="{D5CDD505-2E9C-101B-9397-08002B2CF9AE}" pid="37" name="LastSharedByUser">
    <vt:lpwstr>almontgo@microsoft.com</vt:lpwstr>
  </property>
  <property fmtid="{D5CDD505-2E9C-101B-9397-08002B2CF9AE}" pid="38" name="LastSharedByTime">
    <vt:filetime>2016-11-03T20:51:33Z</vt:filetime>
  </property>
  <property fmtid="{D5CDD505-2E9C-101B-9397-08002B2CF9AE}" pid="39" name="SharedWithUsers">
    <vt:lpwstr>63059;#Elisabeth Olafsdottir;#65274;#Neil Smith;#53139;#Matt Larson;#70535;#Spencer Montgomery;#53952;#Jaclyn Stiles;#46310;#Erik Polzin;#60212;#Greg Urquhart;#15709;#Chandra Stevens</vt:lpwstr>
  </property>
</Properties>
</file>